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62" r:id="rId3"/>
    <p:sldId id="257" r:id="rId4"/>
    <p:sldId id="263" r:id="rId5"/>
    <p:sldId id="311" r:id="rId6"/>
    <p:sldId id="301" r:id="rId7"/>
    <p:sldId id="266" r:id="rId8"/>
    <p:sldId id="316" r:id="rId9"/>
    <p:sldId id="320" r:id="rId10"/>
    <p:sldId id="333" r:id="rId11"/>
    <p:sldId id="332" r:id="rId12"/>
    <p:sldId id="321" r:id="rId13"/>
    <p:sldId id="280" r:id="rId14"/>
    <p:sldId id="295" r:id="rId15"/>
    <p:sldId id="328" r:id="rId16"/>
    <p:sldId id="329" r:id="rId17"/>
    <p:sldId id="288" r:id="rId18"/>
    <p:sldId id="290" r:id="rId19"/>
    <p:sldId id="289" r:id="rId20"/>
    <p:sldId id="310" r:id="rId21"/>
    <p:sldId id="281" r:id="rId22"/>
    <p:sldId id="296" r:id="rId23"/>
    <p:sldId id="291" r:id="rId24"/>
    <p:sldId id="313" r:id="rId25"/>
    <p:sldId id="322" r:id="rId26"/>
    <p:sldId id="323" r:id="rId27"/>
    <p:sldId id="312" r:id="rId28"/>
    <p:sldId id="319" r:id="rId29"/>
    <p:sldId id="326" r:id="rId30"/>
    <p:sldId id="327" r:id="rId31"/>
    <p:sldId id="318" r:id="rId32"/>
    <p:sldId id="317" r:id="rId33"/>
    <p:sldId id="282" r:id="rId34"/>
    <p:sldId id="292" r:id="rId35"/>
    <p:sldId id="293" r:id="rId36"/>
    <p:sldId id="314" r:id="rId37"/>
    <p:sldId id="308" r:id="rId38"/>
    <p:sldId id="283" r:id="rId39"/>
    <p:sldId id="298" r:id="rId40"/>
    <p:sldId id="315" r:id="rId41"/>
    <p:sldId id="285" r:id="rId42"/>
    <p:sldId id="300" r:id="rId43"/>
    <p:sldId id="302" r:id="rId44"/>
    <p:sldId id="324" r:id="rId45"/>
    <p:sldId id="325" r:id="rId46"/>
    <p:sldId id="334" r:id="rId47"/>
    <p:sldId id="335" r:id="rId48"/>
    <p:sldId id="336" r:id="rId49"/>
    <p:sldId id="337" r:id="rId50"/>
    <p:sldId id="338" r:id="rId51"/>
    <p:sldId id="339" r:id="rId52"/>
    <p:sldId id="340" r:id="rId53"/>
    <p:sldId id="341" r:id="rId54"/>
    <p:sldId id="307" r:id="rId55"/>
    <p:sldId id="259" r:id="rId56"/>
    <p:sldId id="330" r:id="rId57"/>
    <p:sldId id="331" r:id="rId58"/>
    <p:sldId id="306" r:id="rId59"/>
    <p:sldId id="30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49" autoAdjust="0"/>
    <p:restoredTop sz="94660"/>
  </p:normalViewPr>
  <p:slideViewPr>
    <p:cSldViewPr>
      <p:cViewPr varScale="1">
        <p:scale>
          <a:sx n="69" d="100"/>
          <a:sy n="69" d="100"/>
        </p:scale>
        <p:origin x="-14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E8AC3-BE9E-4DA3-8310-7191716D4A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000E5F6E-DF4F-4A62-B029-EB2E4A17DB01}">
      <dgm:prSet/>
      <dgm:spPr/>
      <dgm:t>
        <a:bodyPr/>
        <a:lstStyle/>
        <a:p>
          <a:pPr rtl="0"/>
          <a:r>
            <a:rPr lang="en-US" dirty="0" smtClean="0"/>
            <a:t>NT 2- 3.0  </a:t>
          </a:r>
          <a:endParaRPr lang="en-IN" dirty="0"/>
        </a:p>
      </dgm:t>
    </dgm:pt>
    <dgm:pt modelId="{1FC8AB20-F34D-4BC7-B0B8-458DA3433B75}" type="parTrans" cxnId="{D119A2C4-CFC4-464F-8CFB-ACB31C1E90F6}">
      <dgm:prSet/>
      <dgm:spPr/>
      <dgm:t>
        <a:bodyPr/>
        <a:lstStyle/>
        <a:p>
          <a:endParaRPr lang="en-IN"/>
        </a:p>
      </dgm:t>
    </dgm:pt>
    <dgm:pt modelId="{0808DBB8-7616-4EEE-8978-0E24397915A0}" type="sibTrans" cxnId="{D119A2C4-CFC4-464F-8CFB-ACB31C1E90F6}">
      <dgm:prSet/>
      <dgm:spPr/>
      <dgm:t>
        <a:bodyPr/>
        <a:lstStyle/>
        <a:p>
          <a:endParaRPr lang="en-IN"/>
        </a:p>
      </dgm:t>
    </dgm:pt>
    <dgm:pt modelId="{9DC20EE1-5599-4BBC-8155-C05D5AC93CB5}">
      <dgm:prSet/>
      <dgm:spPr/>
      <dgm:t>
        <a:bodyPr/>
        <a:lstStyle/>
        <a:p>
          <a:pPr rtl="0"/>
          <a:r>
            <a:rPr lang="en-US" dirty="0" smtClean="0"/>
            <a:t>NT &gt;3.0</a:t>
          </a:r>
          <a:endParaRPr lang="en-US" dirty="0"/>
        </a:p>
      </dgm:t>
    </dgm:pt>
    <dgm:pt modelId="{32F53D6D-95B7-4EEE-AF7C-6814D683AB1F}" type="parTrans" cxnId="{CEA9FB03-8B25-4C75-BE10-FA4E02CF7532}">
      <dgm:prSet/>
      <dgm:spPr/>
      <dgm:t>
        <a:bodyPr/>
        <a:lstStyle/>
        <a:p>
          <a:endParaRPr lang="en-IN"/>
        </a:p>
      </dgm:t>
    </dgm:pt>
    <dgm:pt modelId="{BD8BC7D8-4ED5-44B6-B279-66C76697CE01}" type="sibTrans" cxnId="{CEA9FB03-8B25-4C75-BE10-FA4E02CF7532}">
      <dgm:prSet/>
      <dgm:spPr/>
      <dgm:t>
        <a:bodyPr/>
        <a:lstStyle/>
        <a:p>
          <a:endParaRPr lang="en-IN"/>
        </a:p>
      </dgm:t>
    </dgm:pt>
    <dgm:pt modelId="{E66E17A9-811B-4D49-9360-D1CB4D1EFFBE}">
      <dgm:prSet/>
      <dgm:spPr/>
      <dgm:t>
        <a:bodyPr/>
        <a:lstStyle/>
        <a:p>
          <a:pPr rtl="0"/>
          <a:r>
            <a:rPr lang="en-US" dirty="0" smtClean="0"/>
            <a:t>If </a:t>
          </a:r>
          <a:r>
            <a:rPr lang="en-US" dirty="0" err="1" smtClean="0"/>
            <a:t>Karyotyping</a:t>
          </a:r>
          <a:r>
            <a:rPr lang="en-US" dirty="0" smtClean="0"/>
            <a:t> is normal </a:t>
          </a:r>
          <a:endParaRPr lang="en-US" dirty="0"/>
        </a:p>
      </dgm:t>
    </dgm:pt>
    <dgm:pt modelId="{E1F85CDD-9B9C-40A4-8C9D-7CE63C67F5DF}" type="parTrans" cxnId="{CB91BDFA-80E9-4053-B9C4-B6D2EC403359}">
      <dgm:prSet/>
      <dgm:spPr/>
      <dgm:t>
        <a:bodyPr/>
        <a:lstStyle/>
        <a:p>
          <a:endParaRPr lang="en-IN"/>
        </a:p>
      </dgm:t>
    </dgm:pt>
    <dgm:pt modelId="{A500CA58-EB12-4689-8771-82CEAA45D272}" type="sibTrans" cxnId="{CB91BDFA-80E9-4053-B9C4-B6D2EC403359}">
      <dgm:prSet/>
      <dgm:spPr/>
      <dgm:t>
        <a:bodyPr/>
        <a:lstStyle/>
        <a:p>
          <a:endParaRPr lang="en-IN"/>
        </a:p>
      </dgm:t>
    </dgm:pt>
    <dgm:pt modelId="{3555FAB1-8064-45D8-856E-FDB0107D3678}">
      <dgm:prSet/>
      <dgm:spPr/>
      <dgm:t>
        <a:bodyPr/>
        <a:lstStyle/>
        <a:p>
          <a:r>
            <a:rPr lang="en-US" dirty="0" err="1" smtClean="0"/>
            <a:t>Karyotyping</a:t>
          </a:r>
          <a:r>
            <a:rPr lang="en-US" dirty="0" smtClean="0"/>
            <a:t> </a:t>
          </a:r>
          <a:endParaRPr lang="en-IN" dirty="0"/>
        </a:p>
      </dgm:t>
    </dgm:pt>
    <dgm:pt modelId="{5C303EF3-BEB2-4017-91EE-D2493BC75D13}" type="parTrans" cxnId="{0CB3091A-6E1C-4771-9F6C-1B181F8650A8}">
      <dgm:prSet/>
      <dgm:spPr/>
      <dgm:t>
        <a:bodyPr/>
        <a:lstStyle/>
        <a:p>
          <a:endParaRPr lang="en-IN"/>
        </a:p>
      </dgm:t>
    </dgm:pt>
    <dgm:pt modelId="{BDF03AE3-EA6D-4004-BD7C-B96E81BE135F}" type="sibTrans" cxnId="{0CB3091A-6E1C-4771-9F6C-1B181F8650A8}">
      <dgm:prSet/>
      <dgm:spPr/>
      <dgm:t>
        <a:bodyPr/>
        <a:lstStyle/>
        <a:p>
          <a:endParaRPr lang="en-IN"/>
        </a:p>
      </dgm:t>
    </dgm:pt>
    <dgm:pt modelId="{6E5713FE-FBFE-427E-BC33-BF269D35D7B1}">
      <dgm:prSet/>
      <dgm:spPr/>
      <dgm:t>
        <a:bodyPr/>
        <a:lstStyle/>
        <a:p>
          <a:r>
            <a:rPr lang="en-US" dirty="0" smtClean="0"/>
            <a:t>Anomaly &amp; Fetal Echo</a:t>
          </a:r>
          <a:endParaRPr lang="en-IN" dirty="0"/>
        </a:p>
      </dgm:t>
    </dgm:pt>
    <dgm:pt modelId="{EAC8CA93-8CF0-403D-B2D9-EAE47E60EC11}" type="parTrans" cxnId="{6935A626-64F1-4AA9-B234-FFC5536040DB}">
      <dgm:prSet/>
      <dgm:spPr/>
      <dgm:t>
        <a:bodyPr/>
        <a:lstStyle/>
        <a:p>
          <a:endParaRPr lang="en-IN"/>
        </a:p>
      </dgm:t>
    </dgm:pt>
    <dgm:pt modelId="{7D082408-A650-42C7-B2CC-D6810F23A232}" type="sibTrans" cxnId="{6935A626-64F1-4AA9-B234-FFC5536040DB}">
      <dgm:prSet/>
      <dgm:spPr/>
      <dgm:t>
        <a:bodyPr/>
        <a:lstStyle/>
        <a:p>
          <a:endParaRPr lang="en-IN"/>
        </a:p>
      </dgm:t>
    </dgm:pt>
    <dgm:pt modelId="{70BE3D7D-854F-4E90-B7BF-1DBFE1153285}">
      <dgm:prSet/>
      <dgm:spPr/>
      <dgm:t>
        <a:bodyPr/>
        <a:lstStyle/>
        <a:p>
          <a:r>
            <a:rPr lang="en-US" dirty="0" smtClean="0"/>
            <a:t>Combined test </a:t>
          </a:r>
          <a:endParaRPr lang="en-IN" dirty="0"/>
        </a:p>
      </dgm:t>
    </dgm:pt>
    <dgm:pt modelId="{5A97AFD7-1DD5-402A-9E22-576FE358DB49}" type="parTrans" cxnId="{9EA5F08B-F6FA-4660-8E70-395D9889E3DC}">
      <dgm:prSet/>
      <dgm:spPr/>
      <dgm:t>
        <a:bodyPr/>
        <a:lstStyle/>
        <a:p>
          <a:endParaRPr lang="en-IN"/>
        </a:p>
      </dgm:t>
    </dgm:pt>
    <dgm:pt modelId="{6CEC4D8F-79DB-40D8-8CD9-273BDC5792A4}" type="sibTrans" cxnId="{9EA5F08B-F6FA-4660-8E70-395D9889E3DC}">
      <dgm:prSet/>
      <dgm:spPr/>
      <dgm:t>
        <a:bodyPr/>
        <a:lstStyle/>
        <a:p>
          <a:endParaRPr lang="en-IN"/>
        </a:p>
      </dgm:t>
    </dgm:pt>
    <dgm:pt modelId="{FEE8C883-F032-4D95-959B-41AEF55CE326}" type="pres">
      <dgm:prSet presAssocID="{873E8AC3-BE9E-4DA3-8310-7191716D4A16}" presName="Name0" presStyleCnt="0">
        <dgm:presLayoutVars>
          <dgm:dir/>
          <dgm:animLvl val="lvl"/>
          <dgm:resizeHandles val="exact"/>
        </dgm:presLayoutVars>
      </dgm:prSet>
      <dgm:spPr/>
      <dgm:t>
        <a:bodyPr/>
        <a:lstStyle/>
        <a:p>
          <a:endParaRPr lang="en-IN"/>
        </a:p>
      </dgm:t>
    </dgm:pt>
    <dgm:pt modelId="{2CCBD6DF-AD8E-448A-B985-EB1A81DD8274}" type="pres">
      <dgm:prSet presAssocID="{000E5F6E-DF4F-4A62-B029-EB2E4A17DB01}" presName="composite" presStyleCnt="0"/>
      <dgm:spPr/>
    </dgm:pt>
    <dgm:pt modelId="{D4A54C44-680F-4C69-8BD1-365AEC51281C}" type="pres">
      <dgm:prSet presAssocID="{000E5F6E-DF4F-4A62-B029-EB2E4A17DB01}" presName="parTx" presStyleLbl="alignNode1" presStyleIdx="0" presStyleCnt="3">
        <dgm:presLayoutVars>
          <dgm:chMax val="0"/>
          <dgm:chPref val="0"/>
          <dgm:bulletEnabled val="1"/>
        </dgm:presLayoutVars>
      </dgm:prSet>
      <dgm:spPr/>
      <dgm:t>
        <a:bodyPr/>
        <a:lstStyle/>
        <a:p>
          <a:endParaRPr lang="en-IN"/>
        </a:p>
      </dgm:t>
    </dgm:pt>
    <dgm:pt modelId="{1D614450-DDFE-483E-9B32-3F762F193709}" type="pres">
      <dgm:prSet presAssocID="{000E5F6E-DF4F-4A62-B029-EB2E4A17DB01}" presName="desTx" presStyleLbl="alignAccFollowNode1" presStyleIdx="0" presStyleCnt="3">
        <dgm:presLayoutVars>
          <dgm:bulletEnabled val="1"/>
        </dgm:presLayoutVars>
      </dgm:prSet>
      <dgm:spPr/>
      <dgm:t>
        <a:bodyPr/>
        <a:lstStyle/>
        <a:p>
          <a:endParaRPr lang="en-IN"/>
        </a:p>
      </dgm:t>
    </dgm:pt>
    <dgm:pt modelId="{A154E227-0888-4CF5-A619-39E13CA7D44C}" type="pres">
      <dgm:prSet presAssocID="{0808DBB8-7616-4EEE-8978-0E24397915A0}" presName="space" presStyleCnt="0"/>
      <dgm:spPr/>
    </dgm:pt>
    <dgm:pt modelId="{C8E86FA4-7E9C-416D-8897-4437DC49A541}" type="pres">
      <dgm:prSet presAssocID="{9DC20EE1-5599-4BBC-8155-C05D5AC93CB5}" presName="composite" presStyleCnt="0"/>
      <dgm:spPr/>
    </dgm:pt>
    <dgm:pt modelId="{E529CACB-5108-434B-8A9B-05B4164B583F}" type="pres">
      <dgm:prSet presAssocID="{9DC20EE1-5599-4BBC-8155-C05D5AC93CB5}" presName="parTx" presStyleLbl="alignNode1" presStyleIdx="1" presStyleCnt="3">
        <dgm:presLayoutVars>
          <dgm:chMax val="0"/>
          <dgm:chPref val="0"/>
          <dgm:bulletEnabled val="1"/>
        </dgm:presLayoutVars>
      </dgm:prSet>
      <dgm:spPr/>
      <dgm:t>
        <a:bodyPr/>
        <a:lstStyle/>
        <a:p>
          <a:endParaRPr lang="en-IN"/>
        </a:p>
      </dgm:t>
    </dgm:pt>
    <dgm:pt modelId="{E641F93B-52B0-4EBE-995E-4FB9AEE0E0BD}" type="pres">
      <dgm:prSet presAssocID="{9DC20EE1-5599-4BBC-8155-C05D5AC93CB5}" presName="desTx" presStyleLbl="alignAccFollowNode1" presStyleIdx="1" presStyleCnt="3">
        <dgm:presLayoutVars>
          <dgm:bulletEnabled val="1"/>
        </dgm:presLayoutVars>
      </dgm:prSet>
      <dgm:spPr/>
      <dgm:t>
        <a:bodyPr/>
        <a:lstStyle/>
        <a:p>
          <a:endParaRPr lang="en-IN"/>
        </a:p>
      </dgm:t>
    </dgm:pt>
    <dgm:pt modelId="{51C3DCDD-B64A-463F-A6BF-5AF494D54039}" type="pres">
      <dgm:prSet presAssocID="{BD8BC7D8-4ED5-44B6-B279-66C76697CE01}" presName="space" presStyleCnt="0"/>
      <dgm:spPr/>
    </dgm:pt>
    <dgm:pt modelId="{E36ED0EB-2EA4-4612-B651-1BA5CEB33CA3}" type="pres">
      <dgm:prSet presAssocID="{E66E17A9-811B-4D49-9360-D1CB4D1EFFBE}" presName="composite" presStyleCnt="0"/>
      <dgm:spPr/>
    </dgm:pt>
    <dgm:pt modelId="{BF1DD2B6-8F10-449D-9E77-9DE234D19291}" type="pres">
      <dgm:prSet presAssocID="{E66E17A9-811B-4D49-9360-D1CB4D1EFFBE}" presName="parTx" presStyleLbl="alignNode1" presStyleIdx="2" presStyleCnt="3">
        <dgm:presLayoutVars>
          <dgm:chMax val="0"/>
          <dgm:chPref val="0"/>
          <dgm:bulletEnabled val="1"/>
        </dgm:presLayoutVars>
      </dgm:prSet>
      <dgm:spPr/>
      <dgm:t>
        <a:bodyPr/>
        <a:lstStyle/>
        <a:p>
          <a:endParaRPr lang="en-IN"/>
        </a:p>
      </dgm:t>
    </dgm:pt>
    <dgm:pt modelId="{B1CF544F-28E9-4775-81B9-0F14E46769E5}" type="pres">
      <dgm:prSet presAssocID="{E66E17A9-811B-4D49-9360-D1CB4D1EFFBE}" presName="desTx" presStyleLbl="alignAccFollowNode1" presStyleIdx="2" presStyleCnt="3">
        <dgm:presLayoutVars>
          <dgm:bulletEnabled val="1"/>
        </dgm:presLayoutVars>
      </dgm:prSet>
      <dgm:spPr/>
      <dgm:t>
        <a:bodyPr/>
        <a:lstStyle/>
        <a:p>
          <a:endParaRPr lang="en-IN"/>
        </a:p>
      </dgm:t>
    </dgm:pt>
  </dgm:ptLst>
  <dgm:cxnLst>
    <dgm:cxn modelId="{70A46211-3F2C-46F1-A286-E73F822045ED}" type="presOf" srcId="{E66E17A9-811B-4D49-9360-D1CB4D1EFFBE}" destId="{BF1DD2B6-8F10-449D-9E77-9DE234D19291}" srcOrd="0" destOrd="0" presId="urn:microsoft.com/office/officeart/2005/8/layout/hList1"/>
    <dgm:cxn modelId="{9EA5F08B-F6FA-4660-8E70-395D9889E3DC}" srcId="{000E5F6E-DF4F-4A62-B029-EB2E4A17DB01}" destId="{70BE3D7D-854F-4E90-B7BF-1DBFE1153285}" srcOrd="0" destOrd="0" parTransId="{5A97AFD7-1DD5-402A-9E22-576FE358DB49}" sibTransId="{6CEC4D8F-79DB-40D8-8CD9-273BDC5792A4}"/>
    <dgm:cxn modelId="{05CC6525-347D-4EE8-A819-B95A87D2F83C}" type="presOf" srcId="{000E5F6E-DF4F-4A62-B029-EB2E4A17DB01}" destId="{D4A54C44-680F-4C69-8BD1-365AEC51281C}" srcOrd="0" destOrd="0" presId="urn:microsoft.com/office/officeart/2005/8/layout/hList1"/>
    <dgm:cxn modelId="{CB91BDFA-80E9-4053-B9C4-B6D2EC403359}" srcId="{873E8AC3-BE9E-4DA3-8310-7191716D4A16}" destId="{E66E17A9-811B-4D49-9360-D1CB4D1EFFBE}" srcOrd="2" destOrd="0" parTransId="{E1F85CDD-9B9C-40A4-8C9D-7CE63C67F5DF}" sibTransId="{A500CA58-EB12-4689-8771-82CEAA45D272}"/>
    <dgm:cxn modelId="{0CB3091A-6E1C-4771-9F6C-1B181F8650A8}" srcId="{9DC20EE1-5599-4BBC-8155-C05D5AC93CB5}" destId="{3555FAB1-8064-45D8-856E-FDB0107D3678}" srcOrd="0" destOrd="0" parTransId="{5C303EF3-BEB2-4017-91EE-D2493BC75D13}" sibTransId="{BDF03AE3-EA6D-4004-BD7C-B96E81BE135F}"/>
    <dgm:cxn modelId="{50B2648E-8F0B-4BF2-973E-5BEBC58EFC8C}" type="presOf" srcId="{6E5713FE-FBFE-427E-BC33-BF269D35D7B1}" destId="{B1CF544F-28E9-4775-81B9-0F14E46769E5}" srcOrd="0" destOrd="0" presId="urn:microsoft.com/office/officeart/2005/8/layout/hList1"/>
    <dgm:cxn modelId="{584B7F7F-AA8C-40DD-8CE0-6F4B06E616EF}" type="presOf" srcId="{873E8AC3-BE9E-4DA3-8310-7191716D4A16}" destId="{FEE8C883-F032-4D95-959B-41AEF55CE326}" srcOrd="0" destOrd="0" presId="urn:microsoft.com/office/officeart/2005/8/layout/hList1"/>
    <dgm:cxn modelId="{B7F1D90D-D905-4104-8264-04284BBB7B44}" type="presOf" srcId="{9DC20EE1-5599-4BBC-8155-C05D5AC93CB5}" destId="{E529CACB-5108-434B-8A9B-05B4164B583F}" srcOrd="0" destOrd="0" presId="urn:microsoft.com/office/officeart/2005/8/layout/hList1"/>
    <dgm:cxn modelId="{6935A626-64F1-4AA9-B234-FFC5536040DB}" srcId="{E66E17A9-811B-4D49-9360-D1CB4D1EFFBE}" destId="{6E5713FE-FBFE-427E-BC33-BF269D35D7B1}" srcOrd="0" destOrd="0" parTransId="{EAC8CA93-8CF0-403D-B2D9-EAE47E60EC11}" sibTransId="{7D082408-A650-42C7-B2CC-D6810F23A232}"/>
    <dgm:cxn modelId="{174CAECC-0E76-4CB8-97BB-29F93C5DC5CB}" type="presOf" srcId="{70BE3D7D-854F-4E90-B7BF-1DBFE1153285}" destId="{1D614450-DDFE-483E-9B32-3F762F193709}" srcOrd="0" destOrd="0" presId="urn:microsoft.com/office/officeart/2005/8/layout/hList1"/>
    <dgm:cxn modelId="{D119A2C4-CFC4-464F-8CFB-ACB31C1E90F6}" srcId="{873E8AC3-BE9E-4DA3-8310-7191716D4A16}" destId="{000E5F6E-DF4F-4A62-B029-EB2E4A17DB01}" srcOrd="0" destOrd="0" parTransId="{1FC8AB20-F34D-4BC7-B0B8-458DA3433B75}" sibTransId="{0808DBB8-7616-4EEE-8978-0E24397915A0}"/>
    <dgm:cxn modelId="{CEA9FB03-8B25-4C75-BE10-FA4E02CF7532}" srcId="{873E8AC3-BE9E-4DA3-8310-7191716D4A16}" destId="{9DC20EE1-5599-4BBC-8155-C05D5AC93CB5}" srcOrd="1" destOrd="0" parTransId="{32F53D6D-95B7-4EEE-AF7C-6814D683AB1F}" sibTransId="{BD8BC7D8-4ED5-44B6-B279-66C76697CE01}"/>
    <dgm:cxn modelId="{3C7CD106-8356-400A-945B-73E45901675A}" type="presOf" srcId="{3555FAB1-8064-45D8-856E-FDB0107D3678}" destId="{E641F93B-52B0-4EBE-995E-4FB9AEE0E0BD}" srcOrd="0" destOrd="0" presId="urn:microsoft.com/office/officeart/2005/8/layout/hList1"/>
    <dgm:cxn modelId="{2E28B91D-66ED-4F59-A748-DE435FEABD62}" type="presParOf" srcId="{FEE8C883-F032-4D95-959B-41AEF55CE326}" destId="{2CCBD6DF-AD8E-448A-B985-EB1A81DD8274}" srcOrd="0" destOrd="0" presId="urn:microsoft.com/office/officeart/2005/8/layout/hList1"/>
    <dgm:cxn modelId="{48321407-2A1D-4A0F-927D-3C3958ACDE59}" type="presParOf" srcId="{2CCBD6DF-AD8E-448A-B985-EB1A81DD8274}" destId="{D4A54C44-680F-4C69-8BD1-365AEC51281C}" srcOrd="0" destOrd="0" presId="urn:microsoft.com/office/officeart/2005/8/layout/hList1"/>
    <dgm:cxn modelId="{6486DD16-330E-40A4-B299-29BAA4B5BAD3}" type="presParOf" srcId="{2CCBD6DF-AD8E-448A-B985-EB1A81DD8274}" destId="{1D614450-DDFE-483E-9B32-3F762F193709}" srcOrd="1" destOrd="0" presId="urn:microsoft.com/office/officeart/2005/8/layout/hList1"/>
    <dgm:cxn modelId="{22869C7F-5716-4594-906F-431348184918}" type="presParOf" srcId="{FEE8C883-F032-4D95-959B-41AEF55CE326}" destId="{A154E227-0888-4CF5-A619-39E13CA7D44C}" srcOrd="1" destOrd="0" presId="urn:microsoft.com/office/officeart/2005/8/layout/hList1"/>
    <dgm:cxn modelId="{6E9A0D02-D125-4A1D-B45D-AB533CD89085}" type="presParOf" srcId="{FEE8C883-F032-4D95-959B-41AEF55CE326}" destId="{C8E86FA4-7E9C-416D-8897-4437DC49A541}" srcOrd="2" destOrd="0" presId="urn:microsoft.com/office/officeart/2005/8/layout/hList1"/>
    <dgm:cxn modelId="{88953139-5583-4184-B43B-891BE043F9B8}" type="presParOf" srcId="{C8E86FA4-7E9C-416D-8897-4437DC49A541}" destId="{E529CACB-5108-434B-8A9B-05B4164B583F}" srcOrd="0" destOrd="0" presId="urn:microsoft.com/office/officeart/2005/8/layout/hList1"/>
    <dgm:cxn modelId="{01A41D99-6D5F-4403-BF8A-B60E31165D6E}" type="presParOf" srcId="{C8E86FA4-7E9C-416D-8897-4437DC49A541}" destId="{E641F93B-52B0-4EBE-995E-4FB9AEE0E0BD}" srcOrd="1" destOrd="0" presId="urn:microsoft.com/office/officeart/2005/8/layout/hList1"/>
    <dgm:cxn modelId="{84120101-9B03-41C5-9135-5E0CA63D0742}" type="presParOf" srcId="{FEE8C883-F032-4D95-959B-41AEF55CE326}" destId="{51C3DCDD-B64A-463F-A6BF-5AF494D54039}" srcOrd="3" destOrd="0" presId="urn:microsoft.com/office/officeart/2005/8/layout/hList1"/>
    <dgm:cxn modelId="{70CAD1F5-957F-4308-B3BD-B7F5910AD552}" type="presParOf" srcId="{FEE8C883-F032-4D95-959B-41AEF55CE326}" destId="{E36ED0EB-2EA4-4612-B651-1BA5CEB33CA3}" srcOrd="4" destOrd="0" presId="urn:microsoft.com/office/officeart/2005/8/layout/hList1"/>
    <dgm:cxn modelId="{BD68B355-0CF9-43DC-8D0F-A515C83F5EB2}" type="presParOf" srcId="{E36ED0EB-2EA4-4612-B651-1BA5CEB33CA3}" destId="{BF1DD2B6-8F10-449D-9E77-9DE234D19291}" srcOrd="0" destOrd="0" presId="urn:microsoft.com/office/officeart/2005/8/layout/hList1"/>
    <dgm:cxn modelId="{5A95495A-C9ED-4F81-BEF9-5172754EEA28}" type="presParOf" srcId="{E36ED0EB-2EA4-4612-B651-1BA5CEB33CA3}" destId="{B1CF544F-28E9-4775-81B9-0F14E46769E5}"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BB8B130B-F38E-4ED9-B788-C036042E8E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4C0A54C8-8F96-4EFE-8922-34FB731CCC65}">
      <dgm:prSet/>
      <dgm:spPr/>
      <dgm:t>
        <a:bodyPr/>
        <a:lstStyle/>
        <a:p>
          <a:pPr rtl="0"/>
          <a:r>
            <a:rPr lang="en-US" b="1" dirty="0" smtClean="0">
              <a:latin typeface="Constantia" pitchFamily="18" charset="0"/>
            </a:rPr>
            <a:t>Nasal Bone </a:t>
          </a:r>
          <a:endParaRPr lang="en-IN" b="1" dirty="0">
            <a:latin typeface="Constantia" pitchFamily="18" charset="0"/>
          </a:endParaRPr>
        </a:p>
      </dgm:t>
    </dgm:pt>
    <dgm:pt modelId="{83BD70FB-5714-459A-A8EB-399E4BF43748}" type="parTrans" cxnId="{364C6E2A-CA73-4597-AB56-175BA064BEBD}">
      <dgm:prSet/>
      <dgm:spPr/>
      <dgm:t>
        <a:bodyPr/>
        <a:lstStyle/>
        <a:p>
          <a:endParaRPr lang="en-IN" b="1">
            <a:latin typeface="Constantia" pitchFamily="18" charset="0"/>
          </a:endParaRPr>
        </a:p>
      </dgm:t>
    </dgm:pt>
    <dgm:pt modelId="{E99708D9-D1AE-48FC-A4E8-7AC1F6020ACA}" type="sibTrans" cxnId="{364C6E2A-CA73-4597-AB56-175BA064BEBD}">
      <dgm:prSet/>
      <dgm:spPr/>
      <dgm:t>
        <a:bodyPr/>
        <a:lstStyle/>
        <a:p>
          <a:endParaRPr lang="en-IN" b="1">
            <a:latin typeface="Constantia" pitchFamily="18" charset="0"/>
          </a:endParaRPr>
        </a:p>
      </dgm:t>
    </dgm:pt>
    <dgm:pt modelId="{8D317698-5E73-4F19-AE8E-27441954AF1F}">
      <dgm:prSet/>
      <dgm:spPr/>
      <dgm:t>
        <a:bodyPr/>
        <a:lstStyle/>
        <a:p>
          <a:pPr rtl="0"/>
          <a:r>
            <a:rPr lang="en-US" b="1" dirty="0" smtClean="0">
              <a:latin typeface="Constantia" pitchFamily="18" charset="0"/>
            </a:rPr>
            <a:t>Seen                                  Not seen</a:t>
          </a:r>
          <a:endParaRPr lang="en-IN" b="1" dirty="0">
            <a:latin typeface="Constantia" pitchFamily="18" charset="0"/>
          </a:endParaRPr>
        </a:p>
      </dgm:t>
    </dgm:pt>
    <dgm:pt modelId="{701BD2A1-12CB-400E-BC2F-C4D39D625514}" type="parTrans" cxnId="{32A82D05-920A-45E3-9D54-6C18C5120BCC}">
      <dgm:prSet/>
      <dgm:spPr/>
      <dgm:t>
        <a:bodyPr/>
        <a:lstStyle/>
        <a:p>
          <a:endParaRPr lang="en-IN" b="1">
            <a:latin typeface="Constantia" pitchFamily="18" charset="0"/>
          </a:endParaRPr>
        </a:p>
      </dgm:t>
    </dgm:pt>
    <dgm:pt modelId="{8DEE55E0-7126-4131-8E52-2C9552B4128A}" type="sibTrans" cxnId="{32A82D05-920A-45E3-9D54-6C18C5120BCC}">
      <dgm:prSet/>
      <dgm:spPr/>
      <dgm:t>
        <a:bodyPr/>
        <a:lstStyle/>
        <a:p>
          <a:endParaRPr lang="en-IN" b="1">
            <a:latin typeface="Constantia" pitchFamily="18" charset="0"/>
          </a:endParaRPr>
        </a:p>
      </dgm:t>
    </dgm:pt>
    <dgm:pt modelId="{9E7791FB-3E2A-49EA-B2E3-3877C9E02B96}">
      <dgm:prSet/>
      <dgm:spPr/>
      <dgm:t>
        <a:bodyPr/>
        <a:lstStyle/>
        <a:p>
          <a:pPr rtl="0"/>
          <a:r>
            <a:rPr lang="en-US" b="1" dirty="0" smtClean="0">
              <a:latin typeface="Constantia" pitchFamily="18" charset="0"/>
            </a:rPr>
            <a:t>Combined Test                            Combined Test </a:t>
          </a:r>
          <a:endParaRPr lang="en-US" b="1" dirty="0">
            <a:latin typeface="Constantia" pitchFamily="18" charset="0"/>
          </a:endParaRPr>
        </a:p>
      </dgm:t>
    </dgm:pt>
    <dgm:pt modelId="{1D9078DF-FB88-4D3F-831C-44F053F9650E}" type="parTrans" cxnId="{23C0EC63-5EEA-43EC-A2D8-423A6295703E}">
      <dgm:prSet/>
      <dgm:spPr/>
      <dgm:t>
        <a:bodyPr/>
        <a:lstStyle/>
        <a:p>
          <a:endParaRPr lang="en-IN" b="1">
            <a:latin typeface="Constantia" pitchFamily="18" charset="0"/>
          </a:endParaRPr>
        </a:p>
      </dgm:t>
    </dgm:pt>
    <dgm:pt modelId="{195F2ADC-7974-4A6A-A008-FE0D504ADF5B}" type="sibTrans" cxnId="{23C0EC63-5EEA-43EC-A2D8-423A6295703E}">
      <dgm:prSet/>
      <dgm:spPr/>
      <dgm:t>
        <a:bodyPr/>
        <a:lstStyle/>
        <a:p>
          <a:endParaRPr lang="en-IN" b="1">
            <a:latin typeface="Constantia" pitchFamily="18" charset="0"/>
          </a:endParaRPr>
        </a:p>
      </dgm:t>
    </dgm:pt>
    <dgm:pt modelId="{F5A9FF0B-BB4E-4E1F-8EA3-D8330532C696}">
      <dgm:prSet/>
      <dgm:spPr/>
      <dgm:t>
        <a:bodyPr/>
        <a:lstStyle/>
        <a:p>
          <a:pPr rtl="0"/>
          <a:r>
            <a:rPr lang="en-US" b="1" dirty="0" smtClean="0">
              <a:latin typeface="Constantia" pitchFamily="18" charset="0"/>
            </a:rPr>
            <a:t>&lt;1:50         &gt;1:50                  &lt;1:50         &gt;1:50</a:t>
          </a:r>
          <a:endParaRPr lang="en-IN" b="1" dirty="0">
            <a:latin typeface="Constantia" pitchFamily="18" charset="0"/>
          </a:endParaRPr>
        </a:p>
      </dgm:t>
    </dgm:pt>
    <dgm:pt modelId="{46A8C731-EF00-46EE-BB2C-D040058C1082}" type="parTrans" cxnId="{3C3CA525-9388-43DA-93B1-CC2E481CB07F}">
      <dgm:prSet/>
      <dgm:spPr/>
      <dgm:t>
        <a:bodyPr/>
        <a:lstStyle/>
        <a:p>
          <a:endParaRPr lang="en-IN" b="1">
            <a:latin typeface="Constantia" pitchFamily="18" charset="0"/>
          </a:endParaRPr>
        </a:p>
      </dgm:t>
    </dgm:pt>
    <dgm:pt modelId="{6659B8B4-1049-47A7-AC64-CE89B08D32F3}" type="sibTrans" cxnId="{3C3CA525-9388-43DA-93B1-CC2E481CB07F}">
      <dgm:prSet/>
      <dgm:spPr/>
      <dgm:t>
        <a:bodyPr/>
        <a:lstStyle/>
        <a:p>
          <a:endParaRPr lang="en-IN" b="1">
            <a:latin typeface="Constantia" pitchFamily="18" charset="0"/>
          </a:endParaRPr>
        </a:p>
      </dgm:t>
    </dgm:pt>
    <dgm:pt modelId="{DDF61F00-67E9-4FCC-A937-FCF03163F8CF}">
      <dgm:prSet/>
      <dgm:spPr/>
      <dgm:t>
        <a:bodyPr/>
        <a:lstStyle/>
        <a:p>
          <a:pPr rtl="0"/>
          <a:r>
            <a:rPr lang="en-US" b="1" dirty="0" smtClean="0">
              <a:latin typeface="Constantia" pitchFamily="18" charset="0"/>
            </a:rPr>
            <a:t>Follow up     Invasive testing      Other Markers     Invasive testing </a:t>
          </a:r>
          <a:endParaRPr lang="en-IN" b="1" dirty="0">
            <a:latin typeface="Constantia" pitchFamily="18" charset="0"/>
          </a:endParaRPr>
        </a:p>
      </dgm:t>
    </dgm:pt>
    <dgm:pt modelId="{DE84C6F6-A8C2-4AFD-9B50-56B79F191284}" type="parTrans" cxnId="{2C684DEA-6BE8-4EC8-9500-8D3672F270E4}">
      <dgm:prSet/>
      <dgm:spPr/>
      <dgm:t>
        <a:bodyPr/>
        <a:lstStyle/>
        <a:p>
          <a:endParaRPr lang="en-IN" b="1">
            <a:latin typeface="Constantia" pitchFamily="18" charset="0"/>
          </a:endParaRPr>
        </a:p>
      </dgm:t>
    </dgm:pt>
    <dgm:pt modelId="{F5326BF0-F1D6-4E90-94F2-2E2A2AE9FDC3}" type="sibTrans" cxnId="{2C684DEA-6BE8-4EC8-9500-8D3672F270E4}">
      <dgm:prSet/>
      <dgm:spPr/>
      <dgm:t>
        <a:bodyPr/>
        <a:lstStyle/>
        <a:p>
          <a:endParaRPr lang="en-IN" b="1">
            <a:latin typeface="Constantia" pitchFamily="18" charset="0"/>
          </a:endParaRPr>
        </a:p>
      </dgm:t>
    </dgm:pt>
    <dgm:pt modelId="{0A87EB4C-D3C0-4ED4-9BCC-44A7540D51A4}" type="pres">
      <dgm:prSet presAssocID="{BB8B130B-F38E-4ED9-B788-C036042E8E0D}" presName="linearFlow" presStyleCnt="0">
        <dgm:presLayoutVars>
          <dgm:dir/>
          <dgm:resizeHandles val="exact"/>
        </dgm:presLayoutVars>
      </dgm:prSet>
      <dgm:spPr/>
      <dgm:t>
        <a:bodyPr/>
        <a:lstStyle/>
        <a:p>
          <a:endParaRPr lang="en-IN"/>
        </a:p>
      </dgm:t>
    </dgm:pt>
    <dgm:pt modelId="{51FEF84A-C7BC-485B-8457-37A49BD225FD}" type="pres">
      <dgm:prSet presAssocID="{4C0A54C8-8F96-4EFE-8922-34FB731CCC65}" presName="composite" presStyleCnt="0"/>
      <dgm:spPr/>
    </dgm:pt>
    <dgm:pt modelId="{DD14D1FA-7A32-4E59-B59E-6807975CA38A}" type="pres">
      <dgm:prSet presAssocID="{4C0A54C8-8F96-4EFE-8922-34FB731CCC65}" presName="imgShp" presStyleLbl="fgImgPlace1" presStyleIdx="0" presStyleCnt="5" custLinFactNeighborX="68639" custLinFactNeighborY="-117"/>
      <dgm:spPr/>
    </dgm:pt>
    <dgm:pt modelId="{CC34D090-653F-4AC5-99FB-4BB4F98A97C6}" type="pres">
      <dgm:prSet presAssocID="{4C0A54C8-8F96-4EFE-8922-34FB731CCC65}" presName="txShp" presStyleLbl="node1" presStyleIdx="0" presStyleCnt="5" custScaleX="86533" custScaleY="88807">
        <dgm:presLayoutVars>
          <dgm:bulletEnabled val="1"/>
        </dgm:presLayoutVars>
      </dgm:prSet>
      <dgm:spPr/>
      <dgm:t>
        <a:bodyPr/>
        <a:lstStyle/>
        <a:p>
          <a:endParaRPr lang="en-IN"/>
        </a:p>
      </dgm:t>
    </dgm:pt>
    <dgm:pt modelId="{EAEE9864-1FDE-4D14-9C0C-04C7C4568BA3}" type="pres">
      <dgm:prSet presAssocID="{E99708D9-D1AE-48FC-A4E8-7AC1F6020ACA}" presName="spacing" presStyleCnt="0"/>
      <dgm:spPr/>
    </dgm:pt>
    <dgm:pt modelId="{15A47189-06FE-476F-ADBF-3E1A9A34D67A}" type="pres">
      <dgm:prSet presAssocID="{8D317698-5E73-4F19-AE8E-27441954AF1F}" presName="composite" presStyleCnt="0"/>
      <dgm:spPr/>
    </dgm:pt>
    <dgm:pt modelId="{85BCAC26-E78D-490E-9854-274F76B9063A}" type="pres">
      <dgm:prSet presAssocID="{8D317698-5E73-4F19-AE8E-27441954AF1F}" presName="imgShp" presStyleLbl="fgImgPlace1" presStyleIdx="1" presStyleCnt="5" custLinFactNeighborX="32675" custLinFactNeighborY="-3940"/>
      <dgm:spPr/>
    </dgm:pt>
    <dgm:pt modelId="{390663BA-F70B-4136-A4B4-35966CF9A1E6}" type="pres">
      <dgm:prSet presAssocID="{8D317698-5E73-4F19-AE8E-27441954AF1F}" presName="txShp" presStyleLbl="node1" presStyleIdx="1" presStyleCnt="5">
        <dgm:presLayoutVars>
          <dgm:bulletEnabled val="1"/>
        </dgm:presLayoutVars>
      </dgm:prSet>
      <dgm:spPr/>
      <dgm:t>
        <a:bodyPr/>
        <a:lstStyle/>
        <a:p>
          <a:endParaRPr lang="en-IN"/>
        </a:p>
      </dgm:t>
    </dgm:pt>
    <dgm:pt modelId="{80D5A3B7-ACEE-46AA-A521-E12E63D1B1A4}" type="pres">
      <dgm:prSet presAssocID="{8DEE55E0-7126-4131-8E52-2C9552B4128A}" presName="spacing" presStyleCnt="0"/>
      <dgm:spPr/>
    </dgm:pt>
    <dgm:pt modelId="{54299585-035D-4EE6-83DF-B013B124A844}" type="pres">
      <dgm:prSet presAssocID="{9E7791FB-3E2A-49EA-B2E3-3877C9E02B96}" presName="composite" presStyleCnt="0"/>
      <dgm:spPr/>
    </dgm:pt>
    <dgm:pt modelId="{AD96A1CA-C640-4F93-9EED-5D4B2E6B3C8D}" type="pres">
      <dgm:prSet presAssocID="{9E7791FB-3E2A-49EA-B2E3-3877C9E02B96}" presName="imgShp" presStyleLbl="fgImgPlace1" presStyleIdx="2" presStyleCnt="5" custLinFactNeighborX="-36846" custLinFactNeighborY="-7763"/>
      <dgm:spPr/>
    </dgm:pt>
    <dgm:pt modelId="{A2448E49-31F1-4E4C-B26F-7256D11E210B}" type="pres">
      <dgm:prSet presAssocID="{9E7791FB-3E2A-49EA-B2E3-3877C9E02B96}" presName="txShp" presStyleLbl="node1" presStyleIdx="2" presStyleCnt="5" custScaleX="120519">
        <dgm:presLayoutVars>
          <dgm:bulletEnabled val="1"/>
        </dgm:presLayoutVars>
      </dgm:prSet>
      <dgm:spPr/>
      <dgm:t>
        <a:bodyPr/>
        <a:lstStyle/>
        <a:p>
          <a:endParaRPr lang="en-IN"/>
        </a:p>
      </dgm:t>
    </dgm:pt>
    <dgm:pt modelId="{16363294-2815-465D-B4A4-3177BBEA3272}" type="pres">
      <dgm:prSet presAssocID="{195F2ADC-7974-4A6A-A008-FE0D504ADF5B}" presName="spacing" presStyleCnt="0"/>
      <dgm:spPr/>
    </dgm:pt>
    <dgm:pt modelId="{0727A673-7866-4BD6-9A60-328BB4793F8C}" type="pres">
      <dgm:prSet presAssocID="{F5A9FF0B-BB4E-4E1F-8EA3-D8330532C696}" presName="composite" presStyleCnt="0"/>
      <dgm:spPr/>
    </dgm:pt>
    <dgm:pt modelId="{D4C8375F-665B-4E23-B6C2-196D719AEF1D}" type="pres">
      <dgm:prSet presAssocID="{F5A9FF0B-BB4E-4E1F-8EA3-D8330532C696}" presName="imgShp" presStyleLbl="fgImgPlace1" presStyleIdx="3" presStyleCnt="5" custLinFactNeighborX="-57850" custLinFactNeighborY="-1083"/>
      <dgm:spPr/>
    </dgm:pt>
    <dgm:pt modelId="{67BC66CB-CA2A-4E93-B7A6-C5ABB417BA82}" type="pres">
      <dgm:prSet presAssocID="{F5A9FF0B-BB4E-4E1F-8EA3-D8330532C696}" presName="txShp" presStyleLbl="node1" presStyleIdx="3" presStyleCnt="5" custScaleX="123134">
        <dgm:presLayoutVars>
          <dgm:bulletEnabled val="1"/>
        </dgm:presLayoutVars>
      </dgm:prSet>
      <dgm:spPr/>
      <dgm:t>
        <a:bodyPr/>
        <a:lstStyle/>
        <a:p>
          <a:endParaRPr lang="en-IN"/>
        </a:p>
      </dgm:t>
    </dgm:pt>
    <dgm:pt modelId="{6DF19AA6-6CC3-49A6-A6DA-BCC16420686C}" type="pres">
      <dgm:prSet presAssocID="{6659B8B4-1049-47A7-AC64-CE89B08D32F3}" presName="spacing" presStyleCnt="0"/>
      <dgm:spPr/>
    </dgm:pt>
    <dgm:pt modelId="{F7B48BA1-A7F0-4B8D-A00D-60B5E788CEEF}" type="pres">
      <dgm:prSet presAssocID="{DDF61F00-67E9-4FCC-A937-FCF03163F8CF}" presName="composite" presStyleCnt="0"/>
      <dgm:spPr/>
    </dgm:pt>
    <dgm:pt modelId="{FF26F098-0A01-454E-B5BD-6D4030047269}" type="pres">
      <dgm:prSet presAssocID="{DDF61F00-67E9-4FCC-A937-FCF03163F8CF}" presName="imgShp" presStyleLbl="fgImgPlace1" presStyleIdx="4" presStyleCnt="5" custLinFactX="-52371" custLinFactNeighborX="-100000" custLinFactNeighborY="5596"/>
      <dgm:spPr/>
    </dgm:pt>
    <dgm:pt modelId="{2BB12D9E-A9C6-4B25-AAB7-10468182CF0A}" type="pres">
      <dgm:prSet presAssocID="{DDF61F00-67E9-4FCC-A937-FCF03163F8CF}" presName="txShp" presStyleLbl="node1" presStyleIdx="4" presStyleCnt="5" custScaleX="145043">
        <dgm:presLayoutVars>
          <dgm:bulletEnabled val="1"/>
        </dgm:presLayoutVars>
      </dgm:prSet>
      <dgm:spPr/>
      <dgm:t>
        <a:bodyPr/>
        <a:lstStyle/>
        <a:p>
          <a:endParaRPr lang="en-IN"/>
        </a:p>
      </dgm:t>
    </dgm:pt>
  </dgm:ptLst>
  <dgm:cxnLst>
    <dgm:cxn modelId="{233906D2-ADB8-455A-8F04-F0C72192982B}" type="presOf" srcId="{4C0A54C8-8F96-4EFE-8922-34FB731CCC65}" destId="{CC34D090-653F-4AC5-99FB-4BB4F98A97C6}" srcOrd="0" destOrd="0" presId="urn:microsoft.com/office/officeart/2005/8/layout/vList3"/>
    <dgm:cxn modelId="{364C6E2A-CA73-4597-AB56-175BA064BEBD}" srcId="{BB8B130B-F38E-4ED9-B788-C036042E8E0D}" destId="{4C0A54C8-8F96-4EFE-8922-34FB731CCC65}" srcOrd="0" destOrd="0" parTransId="{83BD70FB-5714-459A-A8EB-399E4BF43748}" sibTransId="{E99708D9-D1AE-48FC-A4E8-7AC1F6020ACA}"/>
    <dgm:cxn modelId="{2C684DEA-6BE8-4EC8-9500-8D3672F270E4}" srcId="{BB8B130B-F38E-4ED9-B788-C036042E8E0D}" destId="{DDF61F00-67E9-4FCC-A937-FCF03163F8CF}" srcOrd="4" destOrd="0" parTransId="{DE84C6F6-A8C2-4AFD-9B50-56B79F191284}" sibTransId="{F5326BF0-F1D6-4E90-94F2-2E2A2AE9FDC3}"/>
    <dgm:cxn modelId="{367F8AC7-3BA5-4D76-8CC3-4B6270C43461}" type="presOf" srcId="{F5A9FF0B-BB4E-4E1F-8EA3-D8330532C696}" destId="{67BC66CB-CA2A-4E93-B7A6-C5ABB417BA82}" srcOrd="0" destOrd="0" presId="urn:microsoft.com/office/officeart/2005/8/layout/vList3"/>
    <dgm:cxn modelId="{24AA5126-2DF7-4285-A534-CCB2560EDDAA}" type="presOf" srcId="{DDF61F00-67E9-4FCC-A937-FCF03163F8CF}" destId="{2BB12D9E-A9C6-4B25-AAB7-10468182CF0A}" srcOrd="0" destOrd="0" presId="urn:microsoft.com/office/officeart/2005/8/layout/vList3"/>
    <dgm:cxn modelId="{32A82D05-920A-45E3-9D54-6C18C5120BCC}" srcId="{BB8B130B-F38E-4ED9-B788-C036042E8E0D}" destId="{8D317698-5E73-4F19-AE8E-27441954AF1F}" srcOrd="1" destOrd="0" parTransId="{701BD2A1-12CB-400E-BC2F-C4D39D625514}" sibTransId="{8DEE55E0-7126-4131-8E52-2C9552B4128A}"/>
    <dgm:cxn modelId="{69A8B38A-D94C-4AF9-836F-63433CF2033B}" type="presOf" srcId="{BB8B130B-F38E-4ED9-B788-C036042E8E0D}" destId="{0A87EB4C-D3C0-4ED4-9BCC-44A7540D51A4}" srcOrd="0" destOrd="0" presId="urn:microsoft.com/office/officeart/2005/8/layout/vList3"/>
    <dgm:cxn modelId="{D8CA0F08-34D9-4B85-8B5E-DB07385C2829}" type="presOf" srcId="{8D317698-5E73-4F19-AE8E-27441954AF1F}" destId="{390663BA-F70B-4136-A4B4-35966CF9A1E6}" srcOrd="0" destOrd="0" presId="urn:microsoft.com/office/officeart/2005/8/layout/vList3"/>
    <dgm:cxn modelId="{3C3CA525-9388-43DA-93B1-CC2E481CB07F}" srcId="{BB8B130B-F38E-4ED9-B788-C036042E8E0D}" destId="{F5A9FF0B-BB4E-4E1F-8EA3-D8330532C696}" srcOrd="3" destOrd="0" parTransId="{46A8C731-EF00-46EE-BB2C-D040058C1082}" sibTransId="{6659B8B4-1049-47A7-AC64-CE89B08D32F3}"/>
    <dgm:cxn modelId="{9BEE3552-AE16-4BFE-B8AA-C208F5015826}" type="presOf" srcId="{9E7791FB-3E2A-49EA-B2E3-3877C9E02B96}" destId="{A2448E49-31F1-4E4C-B26F-7256D11E210B}" srcOrd="0" destOrd="0" presId="urn:microsoft.com/office/officeart/2005/8/layout/vList3"/>
    <dgm:cxn modelId="{23C0EC63-5EEA-43EC-A2D8-423A6295703E}" srcId="{BB8B130B-F38E-4ED9-B788-C036042E8E0D}" destId="{9E7791FB-3E2A-49EA-B2E3-3877C9E02B96}" srcOrd="2" destOrd="0" parTransId="{1D9078DF-FB88-4D3F-831C-44F053F9650E}" sibTransId="{195F2ADC-7974-4A6A-A008-FE0D504ADF5B}"/>
    <dgm:cxn modelId="{E09771D8-563F-4F77-91E8-06BA40F6EAA7}" type="presParOf" srcId="{0A87EB4C-D3C0-4ED4-9BCC-44A7540D51A4}" destId="{51FEF84A-C7BC-485B-8457-37A49BD225FD}" srcOrd="0" destOrd="0" presId="urn:microsoft.com/office/officeart/2005/8/layout/vList3"/>
    <dgm:cxn modelId="{E6D53EC5-E0D5-4F5B-A243-A57F4E8ADF21}" type="presParOf" srcId="{51FEF84A-C7BC-485B-8457-37A49BD225FD}" destId="{DD14D1FA-7A32-4E59-B59E-6807975CA38A}" srcOrd="0" destOrd="0" presId="urn:microsoft.com/office/officeart/2005/8/layout/vList3"/>
    <dgm:cxn modelId="{A06E9ED6-4EDE-4F81-A567-8780185F680A}" type="presParOf" srcId="{51FEF84A-C7BC-485B-8457-37A49BD225FD}" destId="{CC34D090-653F-4AC5-99FB-4BB4F98A97C6}" srcOrd="1" destOrd="0" presId="urn:microsoft.com/office/officeart/2005/8/layout/vList3"/>
    <dgm:cxn modelId="{2C6EEFE1-9450-465E-BF6F-0AF016F09564}" type="presParOf" srcId="{0A87EB4C-D3C0-4ED4-9BCC-44A7540D51A4}" destId="{EAEE9864-1FDE-4D14-9C0C-04C7C4568BA3}" srcOrd="1" destOrd="0" presId="urn:microsoft.com/office/officeart/2005/8/layout/vList3"/>
    <dgm:cxn modelId="{D7CD528C-D273-4116-BBC5-213DF9F9EE06}" type="presParOf" srcId="{0A87EB4C-D3C0-4ED4-9BCC-44A7540D51A4}" destId="{15A47189-06FE-476F-ADBF-3E1A9A34D67A}" srcOrd="2" destOrd="0" presId="urn:microsoft.com/office/officeart/2005/8/layout/vList3"/>
    <dgm:cxn modelId="{4B67376C-631C-490B-9629-D95A0ECF3C38}" type="presParOf" srcId="{15A47189-06FE-476F-ADBF-3E1A9A34D67A}" destId="{85BCAC26-E78D-490E-9854-274F76B9063A}" srcOrd="0" destOrd="0" presId="urn:microsoft.com/office/officeart/2005/8/layout/vList3"/>
    <dgm:cxn modelId="{24352B29-F4EF-4BAA-B852-7173C17C739B}" type="presParOf" srcId="{15A47189-06FE-476F-ADBF-3E1A9A34D67A}" destId="{390663BA-F70B-4136-A4B4-35966CF9A1E6}" srcOrd="1" destOrd="0" presId="urn:microsoft.com/office/officeart/2005/8/layout/vList3"/>
    <dgm:cxn modelId="{AE965CF6-1336-4413-8AAD-CBF90990913B}" type="presParOf" srcId="{0A87EB4C-D3C0-4ED4-9BCC-44A7540D51A4}" destId="{80D5A3B7-ACEE-46AA-A521-E12E63D1B1A4}" srcOrd="3" destOrd="0" presId="urn:microsoft.com/office/officeart/2005/8/layout/vList3"/>
    <dgm:cxn modelId="{B280C64D-C03C-4D44-94DD-28E7AE1AC075}" type="presParOf" srcId="{0A87EB4C-D3C0-4ED4-9BCC-44A7540D51A4}" destId="{54299585-035D-4EE6-83DF-B013B124A844}" srcOrd="4" destOrd="0" presId="urn:microsoft.com/office/officeart/2005/8/layout/vList3"/>
    <dgm:cxn modelId="{833EE067-A827-4772-A2CF-A86A2B997A98}" type="presParOf" srcId="{54299585-035D-4EE6-83DF-B013B124A844}" destId="{AD96A1CA-C640-4F93-9EED-5D4B2E6B3C8D}" srcOrd="0" destOrd="0" presId="urn:microsoft.com/office/officeart/2005/8/layout/vList3"/>
    <dgm:cxn modelId="{62FB6F88-E434-4CDF-9DB1-510D11249238}" type="presParOf" srcId="{54299585-035D-4EE6-83DF-B013B124A844}" destId="{A2448E49-31F1-4E4C-B26F-7256D11E210B}" srcOrd="1" destOrd="0" presId="urn:microsoft.com/office/officeart/2005/8/layout/vList3"/>
    <dgm:cxn modelId="{514C0210-C3F7-436D-81F1-824040FB340C}" type="presParOf" srcId="{0A87EB4C-D3C0-4ED4-9BCC-44A7540D51A4}" destId="{16363294-2815-465D-B4A4-3177BBEA3272}" srcOrd="5" destOrd="0" presId="urn:microsoft.com/office/officeart/2005/8/layout/vList3"/>
    <dgm:cxn modelId="{840CFA6F-B3D9-4E49-8FB8-91485A2FCAA5}" type="presParOf" srcId="{0A87EB4C-D3C0-4ED4-9BCC-44A7540D51A4}" destId="{0727A673-7866-4BD6-9A60-328BB4793F8C}" srcOrd="6" destOrd="0" presId="urn:microsoft.com/office/officeart/2005/8/layout/vList3"/>
    <dgm:cxn modelId="{2D8E0224-8D29-410E-BBC2-E208ECF983D0}" type="presParOf" srcId="{0727A673-7866-4BD6-9A60-328BB4793F8C}" destId="{D4C8375F-665B-4E23-B6C2-196D719AEF1D}" srcOrd="0" destOrd="0" presId="urn:microsoft.com/office/officeart/2005/8/layout/vList3"/>
    <dgm:cxn modelId="{B1F78A2D-EAAD-4C09-A8C2-8837AEA194F4}" type="presParOf" srcId="{0727A673-7866-4BD6-9A60-328BB4793F8C}" destId="{67BC66CB-CA2A-4E93-B7A6-C5ABB417BA82}" srcOrd="1" destOrd="0" presId="urn:microsoft.com/office/officeart/2005/8/layout/vList3"/>
    <dgm:cxn modelId="{D3A6378C-CC7E-4366-AF37-A22D72DDA985}" type="presParOf" srcId="{0A87EB4C-D3C0-4ED4-9BCC-44A7540D51A4}" destId="{6DF19AA6-6CC3-49A6-A6DA-BCC16420686C}" srcOrd="7" destOrd="0" presId="urn:microsoft.com/office/officeart/2005/8/layout/vList3"/>
    <dgm:cxn modelId="{ED1F9167-2EED-4147-91B2-9650FD8DAA51}" type="presParOf" srcId="{0A87EB4C-D3C0-4ED4-9BCC-44A7540D51A4}" destId="{F7B48BA1-A7F0-4B8D-A00D-60B5E788CEEF}" srcOrd="8" destOrd="0" presId="urn:microsoft.com/office/officeart/2005/8/layout/vList3"/>
    <dgm:cxn modelId="{E0080DCD-81B7-43E4-8CED-4063C293D0A4}" type="presParOf" srcId="{F7B48BA1-A7F0-4B8D-A00D-60B5E788CEEF}" destId="{FF26F098-0A01-454E-B5BD-6D4030047269}" srcOrd="0" destOrd="0" presId="urn:microsoft.com/office/officeart/2005/8/layout/vList3"/>
    <dgm:cxn modelId="{0A8FADD6-51A7-4AA6-8D93-CE6BB62621F5}" type="presParOf" srcId="{F7B48BA1-A7F0-4B8D-A00D-60B5E788CEEF}" destId="{2BB12D9E-A9C6-4B25-AAB7-10468182CF0A}"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BB8B130B-F38E-4ED9-B788-C036042E8E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4C0A54C8-8F96-4EFE-8922-34FB731CCC65}">
      <dgm:prSet/>
      <dgm:spPr/>
      <dgm:t>
        <a:bodyPr/>
        <a:lstStyle/>
        <a:p>
          <a:pPr rtl="0"/>
          <a:r>
            <a:rPr lang="en-US" b="1" dirty="0" err="1" smtClean="0">
              <a:latin typeface="Constantia" pitchFamily="18" charset="0"/>
            </a:rPr>
            <a:t>Ductus</a:t>
          </a:r>
          <a:r>
            <a:rPr lang="en-US" b="1" dirty="0" smtClean="0">
              <a:latin typeface="Constantia" pitchFamily="18" charset="0"/>
            </a:rPr>
            <a:t> </a:t>
          </a:r>
          <a:r>
            <a:rPr lang="en-US" b="1" dirty="0" err="1" smtClean="0">
              <a:latin typeface="Constantia" pitchFamily="18" charset="0"/>
            </a:rPr>
            <a:t>Venosus</a:t>
          </a:r>
          <a:r>
            <a:rPr lang="en-US" b="1" dirty="0" smtClean="0">
              <a:latin typeface="Constantia" pitchFamily="18" charset="0"/>
            </a:rPr>
            <a:t> </a:t>
          </a:r>
          <a:endParaRPr lang="en-IN" b="1" dirty="0">
            <a:latin typeface="Constantia" pitchFamily="18" charset="0"/>
          </a:endParaRPr>
        </a:p>
      </dgm:t>
    </dgm:pt>
    <dgm:pt modelId="{83BD70FB-5714-459A-A8EB-399E4BF43748}" type="parTrans" cxnId="{364C6E2A-CA73-4597-AB56-175BA064BEBD}">
      <dgm:prSet/>
      <dgm:spPr/>
      <dgm:t>
        <a:bodyPr/>
        <a:lstStyle/>
        <a:p>
          <a:endParaRPr lang="en-IN" b="1">
            <a:latin typeface="Constantia" pitchFamily="18" charset="0"/>
          </a:endParaRPr>
        </a:p>
      </dgm:t>
    </dgm:pt>
    <dgm:pt modelId="{E99708D9-D1AE-48FC-A4E8-7AC1F6020ACA}" type="sibTrans" cxnId="{364C6E2A-CA73-4597-AB56-175BA064BEBD}">
      <dgm:prSet/>
      <dgm:spPr/>
      <dgm:t>
        <a:bodyPr/>
        <a:lstStyle/>
        <a:p>
          <a:endParaRPr lang="en-IN" b="1">
            <a:latin typeface="Constantia" pitchFamily="18" charset="0"/>
          </a:endParaRPr>
        </a:p>
      </dgm:t>
    </dgm:pt>
    <dgm:pt modelId="{8D317698-5E73-4F19-AE8E-27441954AF1F}">
      <dgm:prSet/>
      <dgm:spPr/>
      <dgm:t>
        <a:bodyPr/>
        <a:lstStyle/>
        <a:p>
          <a:pPr rtl="0"/>
          <a:r>
            <a:rPr lang="en-US" b="1" dirty="0" smtClean="0">
              <a:latin typeface="Constantia" pitchFamily="18" charset="0"/>
            </a:rPr>
            <a:t>Normal a wave               </a:t>
          </a:r>
          <a:r>
            <a:rPr lang="en-US" b="1" dirty="0" smtClean="0">
              <a:solidFill>
                <a:srgbClr val="FF0000"/>
              </a:solidFill>
              <a:latin typeface="Constantia" pitchFamily="18" charset="0"/>
            </a:rPr>
            <a:t>reversal of a wave</a:t>
          </a:r>
          <a:endParaRPr lang="en-IN" b="1" dirty="0">
            <a:solidFill>
              <a:srgbClr val="FF0000"/>
            </a:solidFill>
            <a:latin typeface="Constantia" pitchFamily="18" charset="0"/>
          </a:endParaRPr>
        </a:p>
      </dgm:t>
    </dgm:pt>
    <dgm:pt modelId="{701BD2A1-12CB-400E-BC2F-C4D39D625514}" type="parTrans" cxnId="{32A82D05-920A-45E3-9D54-6C18C5120BCC}">
      <dgm:prSet/>
      <dgm:spPr/>
      <dgm:t>
        <a:bodyPr/>
        <a:lstStyle/>
        <a:p>
          <a:endParaRPr lang="en-IN" b="1">
            <a:latin typeface="Constantia" pitchFamily="18" charset="0"/>
          </a:endParaRPr>
        </a:p>
      </dgm:t>
    </dgm:pt>
    <dgm:pt modelId="{8DEE55E0-7126-4131-8E52-2C9552B4128A}" type="sibTrans" cxnId="{32A82D05-920A-45E3-9D54-6C18C5120BCC}">
      <dgm:prSet/>
      <dgm:spPr/>
      <dgm:t>
        <a:bodyPr/>
        <a:lstStyle/>
        <a:p>
          <a:endParaRPr lang="en-IN" b="1">
            <a:latin typeface="Constantia" pitchFamily="18" charset="0"/>
          </a:endParaRPr>
        </a:p>
      </dgm:t>
    </dgm:pt>
    <dgm:pt modelId="{9E7791FB-3E2A-49EA-B2E3-3877C9E02B96}">
      <dgm:prSet/>
      <dgm:spPr/>
      <dgm:t>
        <a:bodyPr/>
        <a:lstStyle/>
        <a:p>
          <a:pPr rtl="0"/>
          <a:r>
            <a:rPr lang="en-US" b="1" dirty="0" smtClean="0">
              <a:latin typeface="Constantia" pitchFamily="18" charset="0"/>
            </a:rPr>
            <a:t>Combined Test                            Combined Test </a:t>
          </a:r>
          <a:endParaRPr lang="en-US" b="1" dirty="0">
            <a:latin typeface="Constantia" pitchFamily="18" charset="0"/>
          </a:endParaRPr>
        </a:p>
      </dgm:t>
    </dgm:pt>
    <dgm:pt modelId="{1D9078DF-FB88-4D3F-831C-44F053F9650E}" type="parTrans" cxnId="{23C0EC63-5EEA-43EC-A2D8-423A6295703E}">
      <dgm:prSet/>
      <dgm:spPr/>
      <dgm:t>
        <a:bodyPr/>
        <a:lstStyle/>
        <a:p>
          <a:endParaRPr lang="en-IN" b="1">
            <a:latin typeface="Constantia" pitchFamily="18" charset="0"/>
          </a:endParaRPr>
        </a:p>
      </dgm:t>
    </dgm:pt>
    <dgm:pt modelId="{195F2ADC-7974-4A6A-A008-FE0D504ADF5B}" type="sibTrans" cxnId="{23C0EC63-5EEA-43EC-A2D8-423A6295703E}">
      <dgm:prSet/>
      <dgm:spPr/>
      <dgm:t>
        <a:bodyPr/>
        <a:lstStyle/>
        <a:p>
          <a:endParaRPr lang="en-IN" b="1">
            <a:latin typeface="Constantia" pitchFamily="18" charset="0"/>
          </a:endParaRPr>
        </a:p>
      </dgm:t>
    </dgm:pt>
    <dgm:pt modelId="{F5A9FF0B-BB4E-4E1F-8EA3-D8330532C696}">
      <dgm:prSet/>
      <dgm:spPr/>
      <dgm:t>
        <a:bodyPr/>
        <a:lstStyle/>
        <a:p>
          <a:pPr algn="l" rtl="0"/>
          <a:r>
            <a:rPr lang="en-US" b="1" dirty="0" smtClean="0">
              <a:latin typeface="Constantia" pitchFamily="18" charset="0"/>
            </a:rPr>
            <a:t>      &lt;1:50         &gt;1:50                            &lt;1:50         &gt;1:50</a:t>
          </a:r>
          <a:endParaRPr lang="en-IN" b="1" dirty="0">
            <a:latin typeface="Constantia" pitchFamily="18" charset="0"/>
          </a:endParaRPr>
        </a:p>
      </dgm:t>
    </dgm:pt>
    <dgm:pt modelId="{46A8C731-EF00-46EE-BB2C-D040058C1082}" type="parTrans" cxnId="{3C3CA525-9388-43DA-93B1-CC2E481CB07F}">
      <dgm:prSet/>
      <dgm:spPr/>
      <dgm:t>
        <a:bodyPr/>
        <a:lstStyle/>
        <a:p>
          <a:endParaRPr lang="en-IN" b="1">
            <a:latin typeface="Constantia" pitchFamily="18" charset="0"/>
          </a:endParaRPr>
        </a:p>
      </dgm:t>
    </dgm:pt>
    <dgm:pt modelId="{6659B8B4-1049-47A7-AC64-CE89B08D32F3}" type="sibTrans" cxnId="{3C3CA525-9388-43DA-93B1-CC2E481CB07F}">
      <dgm:prSet/>
      <dgm:spPr/>
      <dgm:t>
        <a:bodyPr/>
        <a:lstStyle/>
        <a:p>
          <a:endParaRPr lang="en-IN" b="1">
            <a:latin typeface="Constantia" pitchFamily="18" charset="0"/>
          </a:endParaRPr>
        </a:p>
      </dgm:t>
    </dgm:pt>
    <dgm:pt modelId="{DDF61F00-67E9-4FCC-A937-FCF03163F8CF}">
      <dgm:prSet custT="1"/>
      <dgm:spPr/>
      <dgm:t>
        <a:bodyPr/>
        <a:lstStyle/>
        <a:p>
          <a:pPr rtl="0"/>
          <a:r>
            <a:rPr lang="en-US" sz="1800" b="1" dirty="0" smtClean="0">
              <a:latin typeface="Constantia" pitchFamily="18" charset="0"/>
            </a:rPr>
            <a:t>Anomaly    Invasive testing      Other Markers     Invasive testing </a:t>
          </a:r>
        </a:p>
        <a:p>
          <a:pPr rtl="0"/>
          <a:endParaRPr lang="en-US" sz="1800" b="1" dirty="0" smtClean="0">
            <a:latin typeface="Constantia" pitchFamily="18" charset="0"/>
          </a:endParaRPr>
        </a:p>
      </dgm:t>
    </dgm:pt>
    <dgm:pt modelId="{DE84C6F6-A8C2-4AFD-9B50-56B79F191284}" type="parTrans" cxnId="{2C684DEA-6BE8-4EC8-9500-8D3672F270E4}">
      <dgm:prSet/>
      <dgm:spPr/>
      <dgm:t>
        <a:bodyPr/>
        <a:lstStyle/>
        <a:p>
          <a:endParaRPr lang="en-IN" b="1">
            <a:latin typeface="Constantia" pitchFamily="18" charset="0"/>
          </a:endParaRPr>
        </a:p>
      </dgm:t>
    </dgm:pt>
    <dgm:pt modelId="{F5326BF0-F1D6-4E90-94F2-2E2A2AE9FDC3}" type="sibTrans" cxnId="{2C684DEA-6BE8-4EC8-9500-8D3672F270E4}">
      <dgm:prSet/>
      <dgm:spPr/>
      <dgm:t>
        <a:bodyPr/>
        <a:lstStyle/>
        <a:p>
          <a:endParaRPr lang="en-IN" b="1">
            <a:latin typeface="Constantia" pitchFamily="18" charset="0"/>
          </a:endParaRPr>
        </a:p>
      </dgm:t>
    </dgm:pt>
    <dgm:pt modelId="{0A87EB4C-D3C0-4ED4-9BCC-44A7540D51A4}" type="pres">
      <dgm:prSet presAssocID="{BB8B130B-F38E-4ED9-B788-C036042E8E0D}" presName="linearFlow" presStyleCnt="0">
        <dgm:presLayoutVars>
          <dgm:dir/>
          <dgm:resizeHandles val="exact"/>
        </dgm:presLayoutVars>
      </dgm:prSet>
      <dgm:spPr/>
      <dgm:t>
        <a:bodyPr/>
        <a:lstStyle/>
        <a:p>
          <a:endParaRPr lang="en-IN"/>
        </a:p>
      </dgm:t>
    </dgm:pt>
    <dgm:pt modelId="{51FEF84A-C7BC-485B-8457-37A49BD225FD}" type="pres">
      <dgm:prSet presAssocID="{4C0A54C8-8F96-4EFE-8922-34FB731CCC65}" presName="composite" presStyleCnt="0"/>
      <dgm:spPr/>
    </dgm:pt>
    <dgm:pt modelId="{DD14D1FA-7A32-4E59-B59E-6807975CA38A}" type="pres">
      <dgm:prSet presAssocID="{4C0A54C8-8F96-4EFE-8922-34FB731CCC65}" presName="imgShp" presStyleLbl="fgImgPlace1" presStyleIdx="0" presStyleCnt="5" custLinFactNeighborX="62795" custLinFactNeighborY="-10002"/>
      <dgm:spPr/>
    </dgm:pt>
    <dgm:pt modelId="{CC34D090-653F-4AC5-99FB-4BB4F98A97C6}" type="pres">
      <dgm:prSet presAssocID="{4C0A54C8-8F96-4EFE-8922-34FB731CCC65}" presName="txShp" presStyleLbl="node1" presStyleIdx="0" presStyleCnt="5" custScaleX="86533" custScaleY="88807" custLinFactNeighborX="54" custLinFactNeighborY="-25589">
        <dgm:presLayoutVars>
          <dgm:bulletEnabled val="1"/>
        </dgm:presLayoutVars>
      </dgm:prSet>
      <dgm:spPr/>
      <dgm:t>
        <a:bodyPr/>
        <a:lstStyle/>
        <a:p>
          <a:endParaRPr lang="en-IN"/>
        </a:p>
      </dgm:t>
    </dgm:pt>
    <dgm:pt modelId="{EAEE9864-1FDE-4D14-9C0C-04C7C4568BA3}" type="pres">
      <dgm:prSet presAssocID="{E99708D9-D1AE-48FC-A4E8-7AC1F6020ACA}" presName="spacing" presStyleCnt="0"/>
      <dgm:spPr/>
    </dgm:pt>
    <dgm:pt modelId="{15A47189-06FE-476F-ADBF-3E1A9A34D67A}" type="pres">
      <dgm:prSet presAssocID="{8D317698-5E73-4F19-AE8E-27441954AF1F}" presName="composite" presStyleCnt="0"/>
      <dgm:spPr/>
    </dgm:pt>
    <dgm:pt modelId="{85BCAC26-E78D-490E-9854-274F76B9063A}" type="pres">
      <dgm:prSet presAssocID="{8D317698-5E73-4F19-AE8E-27441954AF1F}" presName="imgShp" presStyleLbl="fgImgPlace1" presStyleIdx="1" presStyleCnt="5" custLinFactNeighborX="-4323" custLinFactNeighborY="-3947"/>
      <dgm:spPr/>
    </dgm:pt>
    <dgm:pt modelId="{390663BA-F70B-4136-A4B4-35966CF9A1E6}" type="pres">
      <dgm:prSet presAssocID="{8D317698-5E73-4F19-AE8E-27441954AF1F}" presName="txShp" presStyleLbl="node1" presStyleIdx="1" presStyleCnt="5" custScaleX="112211">
        <dgm:presLayoutVars>
          <dgm:bulletEnabled val="1"/>
        </dgm:presLayoutVars>
      </dgm:prSet>
      <dgm:spPr/>
      <dgm:t>
        <a:bodyPr/>
        <a:lstStyle/>
        <a:p>
          <a:endParaRPr lang="en-IN"/>
        </a:p>
      </dgm:t>
    </dgm:pt>
    <dgm:pt modelId="{80D5A3B7-ACEE-46AA-A521-E12E63D1B1A4}" type="pres">
      <dgm:prSet presAssocID="{8DEE55E0-7126-4131-8E52-2C9552B4128A}" presName="spacing" presStyleCnt="0"/>
      <dgm:spPr/>
    </dgm:pt>
    <dgm:pt modelId="{54299585-035D-4EE6-83DF-B013B124A844}" type="pres">
      <dgm:prSet presAssocID="{9E7791FB-3E2A-49EA-B2E3-3877C9E02B96}" presName="composite" presStyleCnt="0"/>
      <dgm:spPr/>
    </dgm:pt>
    <dgm:pt modelId="{AD96A1CA-C640-4F93-9EED-5D4B2E6B3C8D}" type="pres">
      <dgm:prSet presAssocID="{9E7791FB-3E2A-49EA-B2E3-3877C9E02B96}" presName="imgShp" presStyleLbl="fgImgPlace1" presStyleIdx="2" presStyleCnt="5" custLinFactNeighborX="-36846" custLinFactNeighborY="-7763"/>
      <dgm:spPr/>
    </dgm:pt>
    <dgm:pt modelId="{A2448E49-31F1-4E4C-B26F-7256D11E210B}" type="pres">
      <dgm:prSet presAssocID="{9E7791FB-3E2A-49EA-B2E3-3877C9E02B96}" presName="txShp" presStyleLbl="node1" presStyleIdx="2" presStyleCnt="5" custScaleX="120519">
        <dgm:presLayoutVars>
          <dgm:bulletEnabled val="1"/>
        </dgm:presLayoutVars>
      </dgm:prSet>
      <dgm:spPr/>
      <dgm:t>
        <a:bodyPr/>
        <a:lstStyle/>
        <a:p>
          <a:endParaRPr lang="en-IN"/>
        </a:p>
      </dgm:t>
    </dgm:pt>
    <dgm:pt modelId="{16363294-2815-465D-B4A4-3177BBEA3272}" type="pres">
      <dgm:prSet presAssocID="{195F2ADC-7974-4A6A-A008-FE0D504ADF5B}" presName="spacing" presStyleCnt="0"/>
      <dgm:spPr/>
    </dgm:pt>
    <dgm:pt modelId="{0727A673-7866-4BD6-9A60-328BB4793F8C}" type="pres">
      <dgm:prSet presAssocID="{F5A9FF0B-BB4E-4E1F-8EA3-D8330532C696}" presName="composite" presStyleCnt="0"/>
      <dgm:spPr/>
    </dgm:pt>
    <dgm:pt modelId="{D4C8375F-665B-4E23-B6C2-196D719AEF1D}" type="pres">
      <dgm:prSet presAssocID="{F5A9FF0B-BB4E-4E1F-8EA3-D8330532C696}" presName="imgShp" presStyleLbl="fgImgPlace1" presStyleIdx="3" presStyleCnt="5" custLinFactNeighborX="-57850" custLinFactNeighborY="-1083"/>
      <dgm:spPr/>
    </dgm:pt>
    <dgm:pt modelId="{67BC66CB-CA2A-4E93-B7A6-C5ABB417BA82}" type="pres">
      <dgm:prSet presAssocID="{F5A9FF0B-BB4E-4E1F-8EA3-D8330532C696}" presName="txShp" presStyleLbl="node1" presStyleIdx="3" presStyleCnt="5" custScaleX="123134">
        <dgm:presLayoutVars>
          <dgm:bulletEnabled val="1"/>
        </dgm:presLayoutVars>
      </dgm:prSet>
      <dgm:spPr/>
      <dgm:t>
        <a:bodyPr/>
        <a:lstStyle/>
        <a:p>
          <a:endParaRPr lang="en-IN"/>
        </a:p>
      </dgm:t>
    </dgm:pt>
    <dgm:pt modelId="{6DF19AA6-6CC3-49A6-A6DA-BCC16420686C}" type="pres">
      <dgm:prSet presAssocID="{6659B8B4-1049-47A7-AC64-CE89B08D32F3}" presName="spacing" presStyleCnt="0"/>
      <dgm:spPr/>
    </dgm:pt>
    <dgm:pt modelId="{F7B48BA1-A7F0-4B8D-A00D-60B5E788CEEF}" type="pres">
      <dgm:prSet presAssocID="{DDF61F00-67E9-4FCC-A937-FCF03163F8CF}" presName="composite" presStyleCnt="0"/>
      <dgm:spPr/>
    </dgm:pt>
    <dgm:pt modelId="{FF26F098-0A01-454E-B5BD-6D4030047269}" type="pres">
      <dgm:prSet presAssocID="{DDF61F00-67E9-4FCC-A937-FCF03163F8CF}" presName="imgShp" presStyleLbl="fgImgPlace1" presStyleIdx="4" presStyleCnt="5" custLinFactX="-35803" custLinFactNeighborX="-100000" custLinFactNeighborY="-29868"/>
      <dgm:spPr/>
    </dgm:pt>
    <dgm:pt modelId="{2BB12D9E-A9C6-4B25-AAB7-10468182CF0A}" type="pres">
      <dgm:prSet presAssocID="{DDF61F00-67E9-4FCC-A937-FCF03163F8CF}" presName="txShp" presStyleLbl="node1" presStyleIdx="4" presStyleCnt="5" custScaleX="145043" custLinFactNeighborX="2666" custLinFactNeighborY="-19877">
        <dgm:presLayoutVars>
          <dgm:bulletEnabled val="1"/>
        </dgm:presLayoutVars>
      </dgm:prSet>
      <dgm:spPr/>
      <dgm:t>
        <a:bodyPr/>
        <a:lstStyle/>
        <a:p>
          <a:endParaRPr lang="en-IN"/>
        </a:p>
      </dgm:t>
    </dgm:pt>
  </dgm:ptLst>
  <dgm:cxnLst>
    <dgm:cxn modelId="{31037130-3D49-4C80-A41E-31832821546E}" type="presOf" srcId="{8D317698-5E73-4F19-AE8E-27441954AF1F}" destId="{390663BA-F70B-4136-A4B4-35966CF9A1E6}" srcOrd="0" destOrd="0" presId="urn:microsoft.com/office/officeart/2005/8/layout/vList3"/>
    <dgm:cxn modelId="{364C6E2A-CA73-4597-AB56-175BA064BEBD}" srcId="{BB8B130B-F38E-4ED9-B788-C036042E8E0D}" destId="{4C0A54C8-8F96-4EFE-8922-34FB731CCC65}" srcOrd="0" destOrd="0" parTransId="{83BD70FB-5714-459A-A8EB-399E4BF43748}" sibTransId="{E99708D9-D1AE-48FC-A4E8-7AC1F6020ACA}"/>
    <dgm:cxn modelId="{0E233DBD-9F31-4EFB-8799-B2D594405E42}" type="presOf" srcId="{4C0A54C8-8F96-4EFE-8922-34FB731CCC65}" destId="{CC34D090-653F-4AC5-99FB-4BB4F98A97C6}" srcOrd="0" destOrd="0" presId="urn:microsoft.com/office/officeart/2005/8/layout/vList3"/>
    <dgm:cxn modelId="{2C684DEA-6BE8-4EC8-9500-8D3672F270E4}" srcId="{BB8B130B-F38E-4ED9-B788-C036042E8E0D}" destId="{DDF61F00-67E9-4FCC-A937-FCF03163F8CF}" srcOrd="4" destOrd="0" parTransId="{DE84C6F6-A8C2-4AFD-9B50-56B79F191284}" sibTransId="{F5326BF0-F1D6-4E90-94F2-2E2A2AE9FDC3}"/>
    <dgm:cxn modelId="{32A82D05-920A-45E3-9D54-6C18C5120BCC}" srcId="{BB8B130B-F38E-4ED9-B788-C036042E8E0D}" destId="{8D317698-5E73-4F19-AE8E-27441954AF1F}" srcOrd="1" destOrd="0" parTransId="{701BD2A1-12CB-400E-BC2F-C4D39D625514}" sibTransId="{8DEE55E0-7126-4131-8E52-2C9552B4128A}"/>
    <dgm:cxn modelId="{178DA872-5E21-4D84-94B3-0E3BE1BF92F8}" type="presOf" srcId="{9E7791FB-3E2A-49EA-B2E3-3877C9E02B96}" destId="{A2448E49-31F1-4E4C-B26F-7256D11E210B}" srcOrd="0" destOrd="0" presId="urn:microsoft.com/office/officeart/2005/8/layout/vList3"/>
    <dgm:cxn modelId="{6778C68F-C110-4A46-A05D-DD758CE1244E}" type="presOf" srcId="{F5A9FF0B-BB4E-4E1F-8EA3-D8330532C696}" destId="{67BC66CB-CA2A-4E93-B7A6-C5ABB417BA82}" srcOrd="0" destOrd="0" presId="urn:microsoft.com/office/officeart/2005/8/layout/vList3"/>
    <dgm:cxn modelId="{334E6406-F59C-4266-B47E-5F9AA93A1FF9}" type="presOf" srcId="{BB8B130B-F38E-4ED9-B788-C036042E8E0D}" destId="{0A87EB4C-D3C0-4ED4-9BCC-44A7540D51A4}" srcOrd="0" destOrd="0" presId="urn:microsoft.com/office/officeart/2005/8/layout/vList3"/>
    <dgm:cxn modelId="{3C3CA525-9388-43DA-93B1-CC2E481CB07F}" srcId="{BB8B130B-F38E-4ED9-B788-C036042E8E0D}" destId="{F5A9FF0B-BB4E-4E1F-8EA3-D8330532C696}" srcOrd="3" destOrd="0" parTransId="{46A8C731-EF00-46EE-BB2C-D040058C1082}" sibTransId="{6659B8B4-1049-47A7-AC64-CE89B08D32F3}"/>
    <dgm:cxn modelId="{69098DE5-2324-437A-A16E-9D167DB4A903}" type="presOf" srcId="{DDF61F00-67E9-4FCC-A937-FCF03163F8CF}" destId="{2BB12D9E-A9C6-4B25-AAB7-10468182CF0A}" srcOrd="0" destOrd="0" presId="urn:microsoft.com/office/officeart/2005/8/layout/vList3"/>
    <dgm:cxn modelId="{23C0EC63-5EEA-43EC-A2D8-423A6295703E}" srcId="{BB8B130B-F38E-4ED9-B788-C036042E8E0D}" destId="{9E7791FB-3E2A-49EA-B2E3-3877C9E02B96}" srcOrd="2" destOrd="0" parTransId="{1D9078DF-FB88-4D3F-831C-44F053F9650E}" sibTransId="{195F2ADC-7974-4A6A-A008-FE0D504ADF5B}"/>
    <dgm:cxn modelId="{5FEC1DE8-1AEA-4D77-874B-E55A370EEDA3}" type="presParOf" srcId="{0A87EB4C-D3C0-4ED4-9BCC-44A7540D51A4}" destId="{51FEF84A-C7BC-485B-8457-37A49BD225FD}" srcOrd="0" destOrd="0" presId="urn:microsoft.com/office/officeart/2005/8/layout/vList3"/>
    <dgm:cxn modelId="{A9FC0A18-D346-41A8-91F8-3133A52DDAAA}" type="presParOf" srcId="{51FEF84A-C7BC-485B-8457-37A49BD225FD}" destId="{DD14D1FA-7A32-4E59-B59E-6807975CA38A}" srcOrd="0" destOrd="0" presId="urn:microsoft.com/office/officeart/2005/8/layout/vList3"/>
    <dgm:cxn modelId="{912AAC8C-AF06-451D-A0F6-89909C96FE04}" type="presParOf" srcId="{51FEF84A-C7BC-485B-8457-37A49BD225FD}" destId="{CC34D090-653F-4AC5-99FB-4BB4F98A97C6}" srcOrd="1" destOrd="0" presId="urn:microsoft.com/office/officeart/2005/8/layout/vList3"/>
    <dgm:cxn modelId="{E7611929-556B-49EF-BE98-50AAD7ACAB35}" type="presParOf" srcId="{0A87EB4C-D3C0-4ED4-9BCC-44A7540D51A4}" destId="{EAEE9864-1FDE-4D14-9C0C-04C7C4568BA3}" srcOrd="1" destOrd="0" presId="urn:microsoft.com/office/officeart/2005/8/layout/vList3"/>
    <dgm:cxn modelId="{6E6DFE89-2970-4E3D-8092-5D3CE0E7FB47}" type="presParOf" srcId="{0A87EB4C-D3C0-4ED4-9BCC-44A7540D51A4}" destId="{15A47189-06FE-476F-ADBF-3E1A9A34D67A}" srcOrd="2" destOrd="0" presId="urn:microsoft.com/office/officeart/2005/8/layout/vList3"/>
    <dgm:cxn modelId="{7777706B-E69B-439E-BC26-2EA6CD0A843E}" type="presParOf" srcId="{15A47189-06FE-476F-ADBF-3E1A9A34D67A}" destId="{85BCAC26-E78D-490E-9854-274F76B9063A}" srcOrd="0" destOrd="0" presId="urn:microsoft.com/office/officeart/2005/8/layout/vList3"/>
    <dgm:cxn modelId="{0788D5FE-EF2F-4BAA-A585-A0521689BD08}" type="presParOf" srcId="{15A47189-06FE-476F-ADBF-3E1A9A34D67A}" destId="{390663BA-F70B-4136-A4B4-35966CF9A1E6}" srcOrd="1" destOrd="0" presId="urn:microsoft.com/office/officeart/2005/8/layout/vList3"/>
    <dgm:cxn modelId="{D8F60871-AF58-49B5-8F43-C68BB458CDCF}" type="presParOf" srcId="{0A87EB4C-D3C0-4ED4-9BCC-44A7540D51A4}" destId="{80D5A3B7-ACEE-46AA-A521-E12E63D1B1A4}" srcOrd="3" destOrd="0" presId="urn:microsoft.com/office/officeart/2005/8/layout/vList3"/>
    <dgm:cxn modelId="{8D15BAA1-388E-427F-97AE-2987AF76FB3E}" type="presParOf" srcId="{0A87EB4C-D3C0-4ED4-9BCC-44A7540D51A4}" destId="{54299585-035D-4EE6-83DF-B013B124A844}" srcOrd="4" destOrd="0" presId="urn:microsoft.com/office/officeart/2005/8/layout/vList3"/>
    <dgm:cxn modelId="{3011021C-EB78-4985-87BF-B8593C65A20D}" type="presParOf" srcId="{54299585-035D-4EE6-83DF-B013B124A844}" destId="{AD96A1CA-C640-4F93-9EED-5D4B2E6B3C8D}" srcOrd="0" destOrd="0" presId="urn:microsoft.com/office/officeart/2005/8/layout/vList3"/>
    <dgm:cxn modelId="{7BD69F5E-CE11-498A-AE04-927A22BFA1B4}" type="presParOf" srcId="{54299585-035D-4EE6-83DF-B013B124A844}" destId="{A2448E49-31F1-4E4C-B26F-7256D11E210B}" srcOrd="1" destOrd="0" presId="urn:microsoft.com/office/officeart/2005/8/layout/vList3"/>
    <dgm:cxn modelId="{DCB4B1E9-2634-4845-8571-FEF62B39CB8C}" type="presParOf" srcId="{0A87EB4C-D3C0-4ED4-9BCC-44A7540D51A4}" destId="{16363294-2815-465D-B4A4-3177BBEA3272}" srcOrd="5" destOrd="0" presId="urn:microsoft.com/office/officeart/2005/8/layout/vList3"/>
    <dgm:cxn modelId="{BF69EC8E-B0C6-4409-8AE9-ADC7D0578D6F}" type="presParOf" srcId="{0A87EB4C-D3C0-4ED4-9BCC-44A7540D51A4}" destId="{0727A673-7866-4BD6-9A60-328BB4793F8C}" srcOrd="6" destOrd="0" presId="urn:microsoft.com/office/officeart/2005/8/layout/vList3"/>
    <dgm:cxn modelId="{6CB37C53-A9A8-4AD2-BB9B-87391106B711}" type="presParOf" srcId="{0727A673-7866-4BD6-9A60-328BB4793F8C}" destId="{D4C8375F-665B-4E23-B6C2-196D719AEF1D}" srcOrd="0" destOrd="0" presId="urn:microsoft.com/office/officeart/2005/8/layout/vList3"/>
    <dgm:cxn modelId="{4F53CD76-C042-4EED-8547-A42B1073BE5C}" type="presParOf" srcId="{0727A673-7866-4BD6-9A60-328BB4793F8C}" destId="{67BC66CB-CA2A-4E93-B7A6-C5ABB417BA82}" srcOrd="1" destOrd="0" presId="urn:microsoft.com/office/officeart/2005/8/layout/vList3"/>
    <dgm:cxn modelId="{DABC9A6C-A7FD-48BC-B990-54E18ED09A00}" type="presParOf" srcId="{0A87EB4C-D3C0-4ED4-9BCC-44A7540D51A4}" destId="{6DF19AA6-6CC3-49A6-A6DA-BCC16420686C}" srcOrd="7" destOrd="0" presId="urn:microsoft.com/office/officeart/2005/8/layout/vList3"/>
    <dgm:cxn modelId="{91DC9E0F-67FA-4892-B57E-7B6D91BE4299}" type="presParOf" srcId="{0A87EB4C-D3C0-4ED4-9BCC-44A7540D51A4}" destId="{F7B48BA1-A7F0-4B8D-A00D-60B5E788CEEF}" srcOrd="8" destOrd="0" presId="urn:microsoft.com/office/officeart/2005/8/layout/vList3"/>
    <dgm:cxn modelId="{11ED7F4D-FDEE-4A1F-AD26-46852843873B}" type="presParOf" srcId="{F7B48BA1-A7F0-4B8D-A00D-60B5E788CEEF}" destId="{FF26F098-0A01-454E-B5BD-6D4030047269}" srcOrd="0" destOrd="0" presId="urn:microsoft.com/office/officeart/2005/8/layout/vList3"/>
    <dgm:cxn modelId="{6FD64ACE-E388-4DE0-9DD1-AF17A6DFD7E0}" type="presParOf" srcId="{F7B48BA1-A7F0-4B8D-A00D-60B5E788CEEF}" destId="{2BB12D9E-A9C6-4B25-AAB7-10468182CF0A}"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BB8B130B-F38E-4ED9-B788-C036042E8E0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4C0A54C8-8F96-4EFE-8922-34FB731CCC65}">
      <dgm:prSet/>
      <dgm:spPr/>
      <dgm:t>
        <a:bodyPr/>
        <a:lstStyle/>
        <a:p>
          <a:pPr rtl="0"/>
          <a:r>
            <a:rPr lang="en-US" b="1" dirty="0" smtClean="0">
              <a:latin typeface="Constantia" pitchFamily="18" charset="0"/>
            </a:rPr>
            <a:t>Tricuspid flow  </a:t>
          </a:r>
          <a:endParaRPr lang="en-IN" b="1" dirty="0">
            <a:latin typeface="Constantia" pitchFamily="18" charset="0"/>
          </a:endParaRPr>
        </a:p>
      </dgm:t>
    </dgm:pt>
    <dgm:pt modelId="{83BD70FB-5714-459A-A8EB-399E4BF43748}" type="parTrans" cxnId="{364C6E2A-CA73-4597-AB56-175BA064BEBD}">
      <dgm:prSet/>
      <dgm:spPr/>
      <dgm:t>
        <a:bodyPr/>
        <a:lstStyle/>
        <a:p>
          <a:endParaRPr lang="en-IN" b="1">
            <a:latin typeface="Constantia" pitchFamily="18" charset="0"/>
          </a:endParaRPr>
        </a:p>
      </dgm:t>
    </dgm:pt>
    <dgm:pt modelId="{E99708D9-D1AE-48FC-A4E8-7AC1F6020ACA}" type="sibTrans" cxnId="{364C6E2A-CA73-4597-AB56-175BA064BEBD}">
      <dgm:prSet/>
      <dgm:spPr/>
      <dgm:t>
        <a:bodyPr/>
        <a:lstStyle/>
        <a:p>
          <a:endParaRPr lang="en-IN" b="1">
            <a:latin typeface="Constantia" pitchFamily="18" charset="0"/>
          </a:endParaRPr>
        </a:p>
      </dgm:t>
    </dgm:pt>
    <dgm:pt modelId="{8D317698-5E73-4F19-AE8E-27441954AF1F}">
      <dgm:prSet/>
      <dgm:spPr/>
      <dgm:t>
        <a:bodyPr/>
        <a:lstStyle/>
        <a:p>
          <a:pPr rtl="0"/>
          <a:r>
            <a:rPr lang="en-US" b="1" dirty="0" smtClean="0">
              <a:latin typeface="Constantia" pitchFamily="18" charset="0"/>
            </a:rPr>
            <a:t>Normal                         </a:t>
          </a:r>
          <a:r>
            <a:rPr lang="en-US" b="1" dirty="0" smtClean="0">
              <a:solidFill>
                <a:srgbClr val="FF0000"/>
              </a:solidFill>
              <a:latin typeface="Constantia" pitchFamily="18" charset="0"/>
            </a:rPr>
            <a:t>regurgitation  </a:t>
          </a:r>
          <a:endParaRPr lang="en-IN" b="1" dirty="0">
            <a:solidFill>
              <a:srgbClr val="FF0000"/>
            </a:solidFill>
            <a:latin typeface="Constantia" pitchFamily="18" charset="0"/>
          </a:endParaRPr>
        </a:p>
      </dgm:t>
    </dgm:pt>
    <dgm:pt modelId="{701BD2A1-12CB-400E-BC2F-C4D39D625514}" type="parTrans" cxnId="{32A82D05-920A-45E3-9D54-6C18C5120BCC}">
      <dgm:prSet/>
      <dgm:spPr/>
      <dgm:t>
        <a:bodyPr/>
        <a:lstStyle/>
        <a:p>
          <a:endParaRPr lang="en-IN" b="1">
            <a:latin typeface="Constantia" pitchFamily="18" charset="0"/>
          </a:endParaRPr>
        </a:p>
      </dgm:t>
    </dgm:pt>
    <dgm:pt modelId="{8DEE55E0-7126-4131-8E52-2C9552B4128A}" type="sibTrans" cxnId="{32A82D05-920A-45E3-9D54-6C18C5120BCC}">
      <dgm:prSet/>
      <dgm:spPr/>
      <dgm:t>
        <a:bodyPr/>
        <a:lstStyle/>
        <a:p>
          <a:endParaRPr lang="en-IN" b="1">
            <a:latin typeface="Constantia" pitchFamily="18" charset="0"/>
          </a:endParaRPr>
        </a:p>
      </dgm:t>
    </dgm:pt>
    <dgm:pt modelId="{9E7791FB-3E2A-49EA-B2E3-3877C9E02B96}">
      <dgm:prSet/>
      <dgm:spPr/>
      <dgm:t>
        <a:bodyPr/>
        <a:lstStyle/>
        <a:p>
          <a:pPr rtl="0"/>
          <a:r>
            <a:rPr lang="en-US" b="1" dirty="0" smtClean="0">
              <a:latin typeface="Constantia" pitchFamily="18" charset="0"/>
            </a:rPr>
            <a:t>Combined Test                            Combined Test </a:t>
          </a:r>
          <a:endParaRPr lang="en-US" b="1" dirty="0">
            <a:latin typeface="Constantia" pitchFamily="18" charset="0"/>
          </a:endParaRPr>
        </a:p>
      </dgm:t>
    </dgm:pt>
    <dgm:pt modelId="{1D9078DF-FB88-4D3F-831C-44F053F9650E}" type="parTrans" cxnId="{23C0EC63-5EEA-43EC-A2D8-423A6295703E}">
      <dgm:prSet/>
      <dgm:spPr/>
      <dgm:t>
        <a:bodyPr/>
        <a:lstStyle/>
        <a:p>
          <a:endParaRPr lang="en-IN" b="1">
            <a:latin typeface="Constantia" pitchFamily="18" charset="0"/>
          </a:endParaRPr>
        </a:p>
      </dgm:t>
    </dgm:pt>
    <dgm:pt modelId="{195F2ADC-7974-4A6A-A008-FE0D504ADF5B}" type="sibTrans" cxnId="{23C0EC63-5EEA-43EC-A2D8-423A6295703E}">
      <dgm:prSet/>
      <dgm:spPr/>
      <dgm:t>
        <a:bodyPr/>
        <a:lstStyle/>
        <a:p>
          <a:endParaRPr lang="en-IN" b="1">
            <a:latin typeface="Constantia" pitchFamily="18" charset="0"/>
          </a:endParaRPr>
        </a:p>
      </dgm:t>
    </dgm:pt>
    <dgm:pt modelId="{F5A9FF0B-BB4E-4E1F-8EA3-D8330532C696}">
      <dgm:prSet/>
      <dgm:spPr/>
      <dgm:t>
        <a:bodyPr/>
        <a:lstStyle/>
        <a:p>
          <a:pPr algn="l" rtl="0"/>
          <a:r>
            <a:rPr lang="en-US" b="1" dirty="0" smtClean="0">
              <a:latin typeface="Constantia" pitchFamily="18" charset="0"/>
            </a:rPr>
            <a:t>      &lt;1:50         &gt;1:50                            &lt;1:50         &gt;1:50</a:t>
          </a:r>
          <a:endParaRPr lang="en-IN" b="1" dirty="0">
            <a:latin typeface="Constantia" pitchFamily="18" charset="0"/>
          </a:endParaRPr>
        </a:p>
      </dgm:t>
    </dgm:pt>
    <dgm:pt modelId="{46A8C731-EF00-46EE-BB2C-D040058C1082}" type="parTrans" cxnId="{3C3CA525-9388-43DA-93B1-CC2E481CB07F}">
      <dgm:prSet/>
      <dgm:spPr/>
      <dgm:t>
        <a:bodyPr/>
        <a:lstStyle/>
        <a:p>
          <a:endParaRPr lang="en-IN" b="1">
            <a:latin typeface="Constantia" pitchFamily="18" charset="0"/>
          </a:endParaRPr>
        </a:p>
      </dgm:t>
    </dgm:pt>
    <dgm:pt modelId="{6659B8B4-1049-47A7-AC64-CE89B08D32F3}" type="sibTrans" cxnId="{3C3CA525-9388-43DA-93B1-CC2E481CB07F}">
      <dgm:prSet/>
      <dgm:spPr/>
      <dgm:t>
        <a:bodyPr/>
        <a:lstStyle/>
        <a:p>
          <a:endParaRPr lang="en-IN" b="1">
            <a:latin typeface="Constantia" pitchFamily="18" charset="0"/>
          </a:endParaRPr>
        </a:p>
      </dgm:t>
    </dgm:pt>
    <dgm:pt modelId="{DDF61F00-67E9-4FCC-A937-FCF03163F8CF}">
      <dgm:prSet custT="1"/>
      <dgm:spPr/>
      <dgm:t>
        <a:bodyPr/>
        <a:lstStyle/>
        <a:p>
          <a:pPr rtl="0"/>
          <a:r>
            <a:rPr lang="en-US" sz="1800" b="1" dirty="0" smtClean="0">
              <a:latin typeface="Constantia" pitchFamily="18" charset="0"/>
            </a:rPr>
            <a:t>Anomaly    Invasive testing      Other Markers     Invasive testing </a:t>
          </a:r>
        </a:p>
        <a:p>
          <a:pPr rtl="0"/>
          <a:endParaRPr lang="en-US" sz="1800" b="1" dirty="0" smtClean="0">
            <a:latin typeface="Constantia" pitchFamily="18" charset="0"/>
          </a:endParaRPr>
        </a:p>
      </dgm:t>
    </dgm:pt>
    <dgm:pt modelId="{DE84C6F6-A8C2-4AFD-9B50-56B79F191284}" type="parTrans" cxnId="{2C684DEA-6BE8-4EC8-9500-8D3672F270E4}">
      <dgm:prSet/>
      <dgm:spPr/>
      <dgm:t>
        <a:bodyPr/>
        <a:lstStyle/>
        <a:p>
          <a:endParaRPr lang="en-IN" b="1">
            <a:latin typeface="Constantia" pitchFamily="18" charset="0"/>
          </a:endParaRPr>
        </a:p>
      </dgm:t>
    </dgm:pt>
    <dgm:pt modelId="{F5326BF0-F1D6-4E90-94F2-2E2A2AE9FDC3}" type="sibTrans" cxnId="{2C684DEA-6BE8-4EC8-9500-8D3672F270E4}">
      <dgm:prSet/>
      <dgm:spPr/>
      <dgm:t>
        <a:bodyPr/>
        <a:lstStyle/>
        <a:p>
          <a:endParaRPr lang="en-IN" b="1">
            <a:latin typeface="Constantia" pitchFamily="18" charset="0"/>
          </a:endParaRPr>
        </a:p>
      </dgm:t>
    </dgm:pt>
    <dgm:pt modelId="{0A87EB4C-D3C0-4ED4-9BCC-44A7540D51A4}" type="pres">
      <dgm:prSet presAssocID="{BB8B130B-F38E-4ED9-B788-C036042E8E0D}" presName="linearFlow" presStyleCnt="0">
        <dgm:presLayoutVars>
          <dgm:dir/>
          <dgm:resizeHandles val="exact"/>
        </dgm:presLayoutVars>
      </dgm:prSet>
      <dgm:spPr/>
      <dgm:t>
        <a:bodyPr/>
        <a:lstStyle/>
        <a:p>
          <a:endParaRPr lang="en-IN"/>
        </a:p>
      </dgm:t>
    </dgm:pt>
    <dgm:pt modelId="{51FEF84A-C7BC-485B-8457-37A49BD225FD}" type="pres">
      <dgm:prSet presAssocID="{4C0A54C8-8F96-4EFE-8922-34FB731CCC65}" presName="composite" presStyleCnt="0"/>
      <dgm:spPr/>
    </dgm:pt>
    <dgm:pt modelId="{DD14D1FA-7A32-4E59-B59E-6807975CA38A}" type="pres">
      <dgm:prSet presAssocID="{4C0A54C8-8F96-4EFE-8922-34FB731CCC65}" presName="imgShp" presStyleLbl="fgImgPlace1" presStyleIdx="0" presStyleCnt="5" custLinFactNeighborX="62795" custLinFactNeighborY="-10002"/>
      <dgm:spPr/>
    </dgm:pt>
    <dgm:pt modelId="{CC34D090-653F-4AC5-99FB-4BB4F98A97C6}" type="pres">
      <dgm:prSet presAssocID="{4C0A54C8-8F96-4EFE-8922-34FB731CCC65}" presName="txShp" presStyleLbl="node1" presStyleIdx="0" presStyleCnt="5" custScaleX="86533" custScaleY="88807" custLinFactNeighborX="54" custLinFactNeighborY="-25589">
        <dgm:presLayoutVars>
          <dgm:bulletEnabled val="1"/>
        </dgm:presLayoutVars>
      </dgm:prSet>
      <dgm:spPr/>
      <dgm:t>
        <a:bodyPr/>
        <a:lstStyle/>
        <a:p>
          <a:endParaRPr lang="en-IN"/>
        </a:p>
      </dgm:t>
    </dgm:pt>
    <dgm:pt modelId="{EAEE9864-1FDE-4D14-9C0C-04C7C4568BA3}" type="pres">
      <dgm:prSet presAssocID="{E99708D9-D1AE-48FC-A4E8-7AC1F6020ACA}" presName="spacing" presStyleCnt="0"/>
      <dgm:spPr/>
    </dgm:pt>
    <dgm:pt modelId="{15A47189-06FE-476F-ADBF-3E1A9A34D67A}" type="pres">
      <dgm:prSet presAssocID="{8D317698-5E73-4F19-AE8E-27441954AF1F}" presName="composite" presStyleCnt="0"/>
      <dgm:spPr/>
    </dgm:pt>
    <dgm:pt modelId="{85BCAC26-E78D-490E-9854-274F76B9063A}" type="pres">
      <dgm:prSet presAssocID="{8D317698-5E73-4F19-AE8E-27441954AF1F}" presName="imgShp" presStyleLbl="fgImgPlace1" presStyleIdx="1" presStyleCnt="5" custLinFactNeighborX="-4323" custLinFactNeighborY="-3947"/>
      <dgm:spPr/>
    </dgm:pt>
    <dgm:pt modelId="{390663BA-F70B-4136-A4B4-35966CF9A1E6}" type="pres">
      <dgm:prSet presAssocID="{8D317698-5E73-4F19-AE8E-27441954AF1F}" presName="txShp" presStyleLbl="node1" presStyleIdx="1" presStyleCnt="5" custScaleX="112211">
        <dgm:presLayoutVars>
          <dgm:bulletEnabled val="1"/>
        </dgm:presLayoutVars>
      </dgm:prSet>
      <dgm:spPr/>
      <dgm:t>
        <a:bodyPr/>
        <a:lstStyle/>
        <a:p>
          <a:endParaRPr lang="en-IN"/>
        </a:p>
      </dgm:t>
    </dgm:pt>
    <dgm:pt modelId="{80D5A3B7-ACEE-46AA-A521-E12E63D1B1A4}" type="pres">
      <dgm:prSet presAssocID="{8DEE55E0-7126-4131-8E52-2C9552B4128A}" presName="spacing" presStyleCnt="0"/>
      <dgm:spPr/>
    </dgm:pt>
    <dgm:pt modelId="{54299585-035D-4EE6-83DF-B013B124A844}" type="pres">
      <dgm:prSet presAssocID="{9E7791FB-3E2A-49EA-B2E3-3877C9E02B96}" presName="composite" presStyleCnt="0"/>
      <dgm:spPr/>
    </dgm:pt>
    <dgm:pt modelId="{AD96A1CA-C640-4F93-9EED-5D4B2E6B3C8D}" type="pres">
      <dgm:prSet presAssocID="{9E7791FB-3E2A-49EA-B2E3-3877C9E02B96}" presName="imgShp" presStyleLbl="fgImgPlace1" presStyleIdx="2" presStyleCnt="5" custLinFactNeighborX="-36846" custLinFactNeighborY="-7763"/>
      <dgm:spPr/>
    </dgm:pt>
    <dgm:pt modelId="{A2448E49-31F1-4E4C-B26F-7256D11E210B}" type="pres">
      <dgm:prSet presAssocID="{9E7791FB-3E2A-49EA-B2E3-3877C9E02B96}" presName="txShp" presStyleLbl="node1" presStyleIdx="2" presStyleCnt="5" custScaleX="120519">
        <dgm:presLayoutVars>
          <dgm:bulletEnabled val="1"/>
        </dgm:presLayoutVars>
      </dgm:prSet>
      <dgm:spPr/>
      <dgm:t>
        <a:bodyPr/>
        <a:lstStyle/>
        <a:p>
          <a:endParaRPr lang="en-IN"/>
        </a:p>
      </dgm:t>
    </dgm:pt>
    <dgm:pt modelId="{16363294-2815-465D-B4A4-3177BBEA3272}" type="pres">
      <dgm:prSet presAssocID="{195F2ADC-7974-4A6A-A008-FE0D504ADF5B}" presName="spacing" presStyleCnt="0"/>
      <dgm:spPr/>
    </dgm:pt>
    <dgm:pt modelId="{0727A673-7866-4BD6-9A60-328BB4793F8C}" type="pres">
      <dgm:prSet presAssocID="{F5A9FF0B-BB4E-4E1F-8EA3-D8330532C696}" presName="composite" presStyleCnt="0"/>
      <dgm:spPr/>
    </dgm:pt>
    <dgm:pt modelId="{D4C8375F-665B-4E23-B6C2-196D719AEF1D}" type="pres">
      <dgm:prSet presAssocID="{F5A9FF0B-BB4E-4E1F-8EA3-D8330532C696}" presName="imgShp" presStyleLbl="fgImgPlace1" presStyleIdx="3" presStyleCnt="5" custLinFactNeighborX="-57850" custLinFactNeighborY="-1083"/>
      <dgm:spPr/>
    </dgm:pt>
    <dgm:pt modelId="{67BC66CB-CA2A-4E93-B7A6-C5ABB417BA82}" type="pres">
      <dgm:prSet presAssocID="{F5A9FF0B-BB4E-4E1F-8EA3-D8330532C696}" presName="txShp" presStyleLbl="node1" presStyleIdx="3" presStyleCnt="5" custScaleX="123134">
        <dgm:presLayoutVars>
          <dgm:bulletEnabled val="1"/>
        </dgm:presLayoutVars>
      </dgm:prSet>
      <dgm:spPr/>
      <dgm:t>
        <a:bodyPr/>
        <a:lstStyle/>
        <a:p>
          <a:endParaRPr lang="en-IN"/>
        </a:p>
      </dgm:t>
    </dgm:pt>
    <dgm:pt modelId="{6DF19AA6-6CC3-49A6-A6DA-BCC16420686C}" type="pres">
      <dgm:prSet presAssocID="{6659B8B4-1049-47A7-AC64-CE89B08D32F3}" presName="spacing" presStyleCnt="0"/>
      <dgm:spPr/>
    </dgm:pt>
    <dgm:pt modelId="{F7B48BA1-A7F0-4B8D-A00D-60B5E788CEEF}" type="pres">
      <dgm:prSet presAssocID="{DDF61F00-67E9-4FCC-A937-FCF03163F8CF}" presName="composite" presStyleCnt="0"/>
      <dgm:spPr/>
    </dgm:pt>
    <dgm:pt modelId="{FF26F098-0A01-454E-B5BD-6D4030047269}" type="pres">
      <dgm:prSet presAssocID="{DDF61F00-67E9-4FCC-A937-FCF03163F8CF}" presName="imgShp" presStyleLbl="fgImgPlace1" presStyleIdx="4" presStyleCnt="5" custLinFactX="-35803" custLinFactNeighborX="-100000" custLinFactNeighborY="-29868"/>
      <dgm:spPr/>
    </dgm:pt>
    <dgm:pt modelId="{2BB12D9E-A9C6-4B25-AAB7-10468182CF0A}" type="pres">
      <dgm:prSet presAssocID="{DDF61F00-67E9-4FCC-A937-FCF03163F8CF}" presName="txShp" presStyleLbl="node1" presStyleIdx="4" presStyleCnt="5" custScaleX="145043" custLinFactNeighborX="2666" custLinFactNeighborY="-19877">
        <dgm:presLayoutVars>
          <dgm:bulletEnabled val="1"/>
        </dgm:presLayoutVars>
      </dgm:prSet>
      <dgm:spPr/>
      <dgm:t>
        <a:bodyPr/>
        <a:lstStyle/>
        <a:p>
          <a:endParaRPr lang="en-IN"/>
        </a:p>
      </dgm:t>
    </dgm:pt>
  </dgm:ptLst>
  <dgm:cxnLst>
    <dgm:cxn modelId="{972E7A61-0F89-4790-8821-3A70C0FB0D2D}" type="presOf" srcId="{8D317698-5E73-4F19-AE8E-27441954AF1F}" destId="{390663BA-F70B-4136-A4B4-35966CF9A1E6}" srcOrd="0" destOrd="0" presId="urn:microsoft.com/office/officeart/2005/8/layout/vList3"/>
    <dgm:cxn modelId="{364C6E2A-CA73-4597-AB56-175BA064BEBD}" srcId="{BB8B130B-F38E-4ED9-B788-C036042E8E0D}" destId="{4C0A54C8-8F96-4EFE-8922-34FB731CCC65}" srcOrd="0" destOrd="0" parTransId="{83BD70FB-5714-459A-A8EB-399E4BF43748}" sibTransId="{E99708D9-D1AE-48FC-A4E8-7AC1F6020ACA}"/>
    <dgm:cxn modelId="{2C684DEA-6BE8-4EC8-9500-8D3672F270E4}" srcId="{BB8B130B-F38E-4ED9-B788-C036042E8E0D}" destId="{DDF61F00-67E9-4FCC-A937-FCF03163F8CF}" srcOrd="4" destOrd="0" parTransId="{DE84C6F6-A8C2-4AFD-9B50-56B79F191284}" sibTransId="{F5326BF0-F1D6-4E90-94F2-2E2A2AE9FDC3}"/>
    <dgm:cxn modelId="{A4D26E36-15D4-4276-A017-B086F9BCBF6F}" type="presOf" srcId="{9E7791FB-3E2A-49EA-B2E3-3877C9E02B96}" destId="{A2448E49-31F1-4E4C-B26F-7256D11E210B}" srcOrd="0" destOrd="0" presId="urn:microsoft.com/office/officeart/2005/8/layout/vList3"/>
    <dgm:cxn modelId="{32A82D05-920A-45E3-9D54-6C18C5120BCC}" srcId="{BB8B130B-F38E-4ED9-B788-C036042E8E0D}" destId="{8D317698-5E73-4F19-AE8E-27441954AF1F}" srcOrd="1" destOrd="0" parTransId="{701BD2A1-12CB-400E-BC2F-C4D39D625514}" sibTransId="{8DEE55E0-7126-4131-8E52-2C9552B4128A}"/>
    <dgm:cxn modelId="{8DDFA67D-4866-4C39-B269-A34AAF7559CE}" type="presOf" srcId="{BB8B130B-F38E-4ED9-B788-C036042E8E0D}" destId="{0A87EB4C-D3C0-4ED4-9BCC-44A7540D51A4}" srcOrd="0" destOrd="0" presId="urn:microsoft.com/office/officeart/2005/8/layout/vList3"/>
    <dgm:cxn modelId="{8911BFA9-ED2B-4ABB-A443-490A1DADA34F}" type="presOf" srcId="{4C0A54C8-8F96-4EFE-8922-34FB731CCC65}" destId="{CC34D090-653F-4AC5-99FB-4BB4F98A97C6}" srcOrd="0" destOrd="0" presId="urn:microsoft.com/office/officeart/2005/8/layout/vList3"/>
    <dgm:cxn modelId="{3D9564D3-9886-43D5-8D13-B4B5CC4E4E22}" type="presOf" srcId="{DDF61F00-67E9-4FCC-A937-FCF03163F8CF}" destId="{2BB12D9E-A9C6-4B25-AAB7-10468182CF0A}" srcOrd="0" destOrd="0" presId="urn:microsoft.com/office/officeart/2005/8/layout/vList3"/>
    <dgm:cxn modelId="{8F8A2510-3AC8-4C94-A7C8-06D441F686BC}" type="presOf" srcId="{F5A9FF0B-BB4E-4E1F-8EA3-D8330532C696}" destId="{67BC66CB-CA2A-4E93-B7A6-C5ABB417BA82}" srcOrd="0" destOrd="0" presId="urn:microsoft.com/office/officeart/2005/8/layout/vList3"/>
    <dgm:cxn modelId="{3C3CA525-9388-43DA-93B1-CC2E481CB07F}" srcId="{BB8B130B-F38E-4ED9-B788-C036042E8E0D}" destId="{F5A9FF0B-BB4E-4E1F-8EA3-D8330532C696}" srcOrd="3" destOrd="0" parTransId="{46A8C731-EF00-46EE-BB2C-D040058C1082}" sibTransId="{6659B8B4-1049-47A7-AC64-CE89B08D32F3}"/>
    <dgm:cxn modelId="{23C0EC63-5EEA-43EC-A2D8-423A6295703E}" srcId="{BB8B130B-F38E-4ED9-B788-C036042E8E0D}" destId="{9E7791FB-3E2A-49EA-B2E3-3877C9E02B96}" srcOrd="2" destOrd="0" parTransId="{1D9078DF-FB88-4D3F-831C-44F053F9650E}" sibTransId="{195F2ADC-7974-4A6A-A008-FE0D504ADF5B}"/>
    <dgm:cxn modelId="{84630410-08BF-4858-9C7A-0D42A3995BB9}" type="presParOf" srcId="{0A87EB4C-D3C0-4ED4-9BCC-44A7540D51A4}" destId="{51FEF84A-C7BC-485B-8457-37A49BD225FD}" srcOrd="0" destOrd="0" presId="urn:microsoft.com/office/officeart/2005/8/layout/vList3"/>
    <dgm:cxn modelId="{314F2C5E-5499-4258-9597-F54744DDA023}" type="presParOf" srcId="{51FEF84A-C7BC-485B-8457-37A49BD225FD}" destId="{DD14D1FA-7A32-4E59-B59E-6807975CA38A}" srcOrd="0" destOrd="0" presId="urn:microsoft.com/office/officeart/2005/8/layout/vList3"/>
    <dgm:cxn modelId="{C4C3D7C2-007C-4DC3-9A46-907D3B422F7E}" type="presParOf" srcId="{51FEF84A-C7BC-485B-8457-37A49BD225FD}" destId="{CC34D090-653F-4AC5-99FB-4BB4F98A97C6}" srcOrd="1" destOrd="0" presId="urn:microsoft.com/office/officeart/2005/8/layout/vList3"/>
    <dgm:cxn modelId="{16DCD6C3-8392-4616-8F8B-C937D2FF3FCB}" type="presParOf" srcId="{0A87EB4C-D3C0-4ED4-9BCC-44A7540D51A4}" destId="{EAEE9864-1FDE-4D14-9C0C-04C7C4568BA3}" srcOrd="1" destOrd="0" presId="urn:microsoft.com/office/officeart/2005/8/layout/vList3"/>
    <dgm:cxn modelId="{7F0F31DB-1C6D-4136-9DEB-2B5BC51929C2}" type="presParOf" srcId="{0A87EB4C-D3C0-4ED4-9BCC-44A7540D51A4}" destId="{15A47189-06FE-476F-ADBF-3E1A9A34D67A}" srcOrd="2" destOrd="0" presId="urn:microsoft.com/office/officeart/2005/8/layout/vList3"/>
    <dgm:cxn modelId="{394BA2E0-C166-4F2B-9F9A-5276929C57E7}" type="presParOf" srcId="{15A47189-06FE-476F-ADBF-3E1A9A34D67A}" destId="{85BCAC26-E78D-490E-9854-274F76B9063A}" srcOrd="0" destOrd="0" presId="urn:microsoft.com/office/officeart/2005/8/layout/vList3"/>
    <dgm:cxn modelId="{3FA4ACAD-2339-4747-A378-B97CD25494AB}" type="presParOf" srcId="{15A47189-06FE-476F-ADBF-3E1A9A34D67A}" destId="{390663BA-F70B-4136-A4B4-35966CF9A1E6}" srcOrd="1" destOrd="0" presId="urn:microsoft.com/office/officeart/2005/8/layout/vList3"/>
    <dgm:cxn modelId="{EE6DBA1F-B44E-488E-816A-7A56CA7194B7}" type="presParOf" srcId="{0A87EB4C-D3C0-4ED4-9BCC-44A7540D51A4}" destId="{80D5A3B7-ACEE-46AA-A521-E12E63D1B1A4}" srcOrd="3" destOrd="0" presId="urn:microsoft.com/office/officeart/2005/8/layout/vList3"/>
    <dgm:cxn modelId="{84E23DBB-28F1-4C45-A981-0C2AC6928E06}" type="presParOf" srcId="{0A87EB4C-D3C0-4ED4-9BCC-44A7540D51A4}" destId="{54299585-035D-4EE6-83DF-B013B124A844}" srcOrd="4" destOrd="0" presId="urn:microsoft.com/office/officeart/2005/8/layout/vList3"/>
    <dgm:cxn modelId="{AB60BCBB-628C-4A15-8AB4-B3B5717BC60C}" type="presParOf" srcId="{54299585-035D-4EE6-83DF-B013B124A844}" destId="{AD96A1CA-C640-4F93-9EED-5D4B2E6B3C8D}" srcOrd="0" destOrd="0" presId="urn:microsoft.com/office/officeart/2005/8/layout/vList3"/>
    <dgm:cxn modelId="{544286EF-4343-4652-8747-C836573F8DBB}" type="presParOf" srcId="{54299585-035D-4EE6-83DF-B013B124A844}" destId="{A2448E49-31F1-4E4C-B26F-7256D11E210B}" srcOrd="1" destOrd="0" presId="urn:microsoft.com/office/officeart/2005/8/layout/vList3"/>
    <dgm:cxn modelId="{15438A13-6DE5-45C4-B414-0387CF5CBF15}" type="presParOf" srcId="{0A87EB4C-D3C0-4ED4-9BCC-44A7540D51A4}" destId="{16363294-2815-465D-B4A4-3177BBEA3272}" srcOrd="5" destOrd="0" presId="urn:microsoft.com/office/officeart/2005/8/layout/vList3"/>
    <dgm:cxn modelId="{47C5EF83-92AB-4D38-9B7B-C486B34710F6}" type="presParOf" srcId="{0A87EB4C-D3C0-4ED4-9BCC-44A7540D51A4}" destId="{0727A673-7866-4BD6-9A60-328BB4793F8C}" srcOrd="6" destOrd="0" presId="urn:microsoft.com/office/officeart/2005/8/layout/vList3"/>
    <dgm:cxn modelId="{6018205C-DC6C-4704-B6D6-93229CC22F9C}" type="presParOf" srcId="{0727A673-7866-4BD6-9A60-328BB4793F8C}" destId="{D4C8375F-665B-4E23-B6C2-196D719AEF1D}" srcOrd="0" destOrd="0" presId="urn:microsoft.com/office/officeart/2005/8/layout/vList3"/>
    <dgm:cxn modelId="{5274BF90-71AE-482E-B165-DBE609749129}" type="presParOf" srcId="{0727A673-7866-4BD6-9A60-328BB4793F8C}" destId="{67BC66CB-CA2A-4E93-B7A6-C5ABB417BA82}" srcOrd="1" destOrd="0" presId="urn:microsoft.com/office/officeart/2005/8/layout/vList3"/>
    <dgm:cxn modelId="{95FE22DB-8FF7-4B6E-A94B-73B6A355FFAD}" type="presParOf" srcId="{0A87EB4C-D3C0-4ED4-9BCC-44A7540D51A4}" destId="{6DF19AA6-6CC3-49A6-A6DA-BCC16420686C}" srcOrd="7" destOrd="0" presId="urn:microsoft.com/office/officeart/2005/8/layout/vList3"/>
    <dgm:cxn modelId="{8E5EE35F-AD6F-4A7B-AC6B-3EF59CF71809}" type="presParOf" srcId="{0A87EB4C-D3C0-4ED4-9BCC-44A7540D51A4}" destId="{F7B48BA1-A7F0-4B8D-A00D-60B5E788CEEF}" srcOrd="8" destOrd="0" presId="urn:microsoft.com/office/officeart/2005/8/layout/vList3"/>
    <dgm:cxn modelId="{D643BBC7-33ED-4824-9666-D4CBE41E2CF5}" type="presParOf" srcId="{F7B48BA1-A7F0-4B8D-A00D-60B5E788CEEF}" destId="{FF26F098-0A01-454E-B5BD-6D4030047269}" srcOrd="0" destOrd="0" presId="urn:microsoft.com/office/officeart/2005/8/layout/vList3"/>
    <dgm:cxn modelId="{64F2590E-F192-4C1A-B621-4F3A300E05D3}" type="presParOf" srcId="{F7B48BA1-A7F0-4B8D-A00D-60B5E788CEEF}" destId="{2BB12D9E-A9C6-4B25-AAB7-10468182CF0A}"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1ABA0443-774F-42C5-B476-D8802B9391F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EC4BD1AA-F617-4462-AD90-E095FBB0B1FF}">
      <dgm:prSet phldrT="[Text]" phldr="1"/>
      <dgm:spPr/>
      <dgm:t>
        <a:bodyPr/>
        <a:lstStyle/>
        <a:p>
          <a:endParaRPr lang="en-IN" dirty="0"/>
        </a:p>
      </dgm:t>
    </dgm:pt>
    <dgm:pt modelId="{74CBB7A7-77E2-4506-A04D-D74A619922B6}" type="parTrans" cxnId="{BB87A870-9551-442C-B0EF-5747C22EDC40}">
      <dgm:prSet/>
      <dgm:spPr/>
      <dgm:t>
        <a:bodyPr/>
        <a:lstStyle/>
        <a:p>
          <a:endParaRPr lang="en-IN"/>
        </a:p>
      </dgm:t>
    </dgm:pt>
    <dgm:pt modelId="{1109FCAD-F1E0-461B-8D09-5E49B8198B69}" type="sibTrans" cxnId="{BB87A870-9551-442C-B0EF-5747C22EDC40}">
      <dgm:prSet/>
      <dgm:spPr/>
      <dgm:t>
        <a:bodyPr/>
        <a:lstStyle/>
        <a:p>
          <a:endParaRPr lang="en-IN"/>
        </a:p>
      </dgm:t>
    </dgm:pt>
    <dgm:pt modelId="{43371B25-BB3C-4D64-A202-DB7E23614F61}">
      <dgm:prSet phldrT="[Text]"/>
      <dgm:spPr/>
      <dgm:t>
        <a:bodyPr/>
        <a:lstStyle/>
        <a:p>
          <a:r>
            <a:rPr lang="en-US" dirty="0" smtClean="0"/>
            <a:t>Uterine artery</a:t>
          </a:r>
          <a:endParaRPr lang="en-IN" dirty="0"/>
        </a:p>
      </dgm:t>
    </dgm:pt>
    <dgm:pt modelId="{7A941107-2960-4A55-8B60-F834C014B1AD}" type="parTrans" cxnId="{B7732401-DA43-431D-A321-DB4DA6E7412E}">
      <dgm:prSet/>
      <dgm:spPr/>
      <dgm:t>
        <a:bodyPr/>
        <a:lstStyle/>
        <a:p>
          <a:endParaRPr lang="en-IN"/>
        </a:p>
      </dgm:t>
    </dgm:pt>
    <dgm:pt modelId="{C98AD834-DE95-4C51-8861-496EC74CB793}" type="sibTrans" cxnId="{B7732401-DA43-431D-A321-DB4DA6E7412E}">
      <dgm:prSet/>
      <dgm:spPr/>
      <dgm:t>
        <a:bodyPr/>
        <a:lstStyle/>
        <a:p>
          <a:endParaRPr lang="en-IN"/>
        </a:p>
      </dgm:t>
    </dgm:pt>
    <dgm:pt modelId="{645DF333-3C6A-425A-B79A-7B8E6DE6F183}">
      <dgm:prSet phldrT="[Text]" phldr="1"/>
      <dgm:spPr/>
      <dgm:t>
        <a:bodyPr/>
        <a:lstStyle/>
        <a:p>
          <a:endParaRPr lang="en-IN" dirty="0"/>
        </a:p>
      </dgm:t>
    </dgm:pt>
    <dgm:pt modelId="{BD3B063A-2AFE-42E8-9484-9D3D2A6F518B}" type="parTrans" cxnId="{9D45CFB9-D08B-471D-9F32-CA806422FB63}">
      <dgm:prSet/>
      <dgm:spPr/>
      <dgm:t>
        <a:bodyPr/>
        <a:lstStyle/>
        <a:p>
          <a:endParaRPr lang="en-IN"/>
        </a:p>
      </dgm:t>
    </dgm:pt>
    <dgm:pt modelId="{999459A8-8A87-4AA4-B11E-3BA8AFA5E2E9}" type="sibTrans" cxnId="{9D45CFB9-D08B-471D-9F32-CA806422FB63}">
      <dgm:prSet/>
      <dgm:spPr/>
      <dgm:t>
        <a:bodyPr/>
        <a:lstStyle/>
        <a:p>
          <a:endParaRPr lang="en-IN"/>
        </a:p>
      </dgm:t>
    </dgm:pt>
    <dgm:pt modelId="{D178BC4C-8605-4BB2-B56B-32899B7D6D38}">
      <dgm:prSet phldrT="[Text]"/>
      <dgm:spPr/>
      <dgm:t>
        <a:bodyPr/>
        <a:lstStyle/>
        <a:p>
          <a:r>
            <a:rPr lang="en-US" dirty="0" smtClean="0"/>
            <a:t>Prophylactic </a:t>
          </a:r>
          <a:r>
            <a:rPr lang="en-US" dirty="0" err="1" smtClean="0"/>
            <a:t>asprin</a:t>
          </a:r>
          <a:endParaRPr lang="en-IN" dirty="0"/>
        </a:p>
      </dgm:t>
    </dgm:pt>
    <dgm:pt modelId="{8930F033-4838-4572-8616-2B31DED4031F}" type="parTrans" cxnId="{381412C9-2530-4655-998A-742C7882B3C3}">
      <dgm:prSet/>
      <dgm:spPr/>
      <dgm:t>
        <a:bodyPr/>
        <a:lstStyle/>
        <a:p>
          <a:endParaRPr lang="en-IN"/>
        </a:p>
      </dgm:t>
    </dgm:pt>
    <dgm:pt modelId="{443513E2-766E-4C50-A606-FE51788901EA}" type="sibTrans" cxnId="{381412C9-2530-4655-998A-742C7882B3C3}">
      <dgm:prSet/>
      <dgm:spPr/>
      <dgm:t>
        <a:bodyPr/>
        <a:lstStyle/>
        <a:p>
          <a:endParaRPr lang="en-IN"/>
        </a:p>
      </dgm:t>
    </dgm:pt>
    <dgm:pt modelId="{09A97AAE-3D54-49DE-9EC6-D6680351BA9A}">
      <dgm:prSet phldrT="[Text]" phldr="1"/>
      <dgm:spPr/>
      <dgm:t>
        <a:bodyPr/>
        <a:lstStyle/>
        <a:p>
          <a:endParaRPr lang="en-IN"/>
        </a:p>
      </dgm:t>
    </dgm:pt>
    <dgm:pt modelId="{691FBE4B-E8FF-406B-80F5-6ABD96729E30}" type="parTrans" cxnId="{D90ABB2C-645D-49BC-A69A-DBE18C77D33E}">
      <dgm:prSet/>
      <dgm:spPr/>
      <dgm:t>
        <a:bodyPr/>
        <a:lstStyle/>
        <a:p>
          <a:endParaRPr lang="en-IN"/>
        </a:p>
      </dgm:t>
    </dgm:pt>
    <dgm:pt modelId="{D1C4B3DF-3A73-4772-9F18-46101CE92595}" type="sibTrans" cxnId="{D90ABB2C-645D-49BC-A69A-DBE18C77D33E}">
      <dgm:prSet/>
      <dgm:spPr/>
      <dgm:t>
        <a:bodyPr/>
        <a:lstStyle/>
        <a:p>
          <a:endParaRPr lang="en-IN"/>
        </a:p>
      </dgm:t>
    </dgm:pt>
    <dgm:pt modelId="{74206F56-B839-46A4-BBA6-65C6AE87C5FD}">
      <dgm:prSet phldrT="[Text]"/>
      <dgm:spPr/>
      <dgm:t>
        <a:bodyPr/>
        <a:lstStyle/>
        <a:p>
          <a:r>
            <a:rPr lang="en-US" dirty="0" smtClean="0"/>
            <a:t>Follow up </a:t>
          </a:r>
          <a:r>
            <a:rPr lang="en-US" dirty="0" err="1" smtClean="0"/>
            <a:t>doppler</a:t>
          </a:r>
          <a:r>
            <a:rPr lang="en-US" dirty="0" smtClean="0"/>
            <a:t> at 22-24 weeks </a:t>
          </a:r>
          <a:endParaRPr lang="en-IN" dirty="0"/>
        </a:p>
      </dgm:t>
    </dgm:pt>
    <dgm:pt modelId="{88DF30B2-DB12-42CD-9F5B-4FC8D48B7CDC}" type="parTrans" cxnId="{41D1F6F3-B94A-4FFC-89BC-97F186DD7154}">
      <dgm:prSet/>
      <dgm:spPr/>
      <dgm:t>
        <a:bodyPr/>
        <a:lstStyle/>
        <a:p>
          <a:endParaRPr lang="en-IN"/>
        </a:p>
      </dgm:t>
    </dgm:pt>
    <dgm:pt modelId="{6E690F48-4227-454C-A922-590E7D2376DB}" type="sibTrans" cxnId="{41D1F6F3-B94A-4FFC-89BC-97F186DD7154}">
      <dgm:prSet/>
      <dgm:spPr/>
      <dgm:t>
        <a:bodyPr/>
        <a:lstStyle/>
        <a:p>
          <a:endParaRPr lang="en-IN"/>
        </a:p>
      </dgm:t>
    </dgm:pt>
    <dgm:pt modelId="{1D22CA55-8935-4B47-875A-883A867809A3}">
      <dgm:prSet phldrT="[Text]"/>
      <dgm:spPr/>
      <dgm:t>
        <a:bodyPr/>
        <a:lstStyle/>
        <a:p>
          <a:r>
            <a:rPr lang="en-US" dirty="0" smtClean="0"/>
            <a:t>Combined PI  &gt;2.5 or &gt;1.5Mom</a:t>
          </a:r>
          <a:endParaRPr lang="en-IN" dirty="0"/>
        </a:p>
      </dgm:t>
    </dgm:pt>
    <dgm:pt modelId="{1317B448-19A5-4436-9F8B-66220C11B01D}" type="parTrans" cxnId="{8B391141-136D-47BB-BBCD-24311C28C4EB}">
      <dgm:prSet/>
      <dgm:spPr/>
      <dgm:t>
        <a:bodyPr/>
        <a:lstStyle/>
        <a:p>
          <a:endParaRPr lang="en-IN"/>
        </a:p>
      </dgm:t>
    </dgm:pt>
    <dgm:pt modelId="{063637EF-7E65-40F2-9BFE-7B4D3BFE644B}" type="sibTrans" cxnId="{8B391141-136D-47BB-BBCD-24311C28C4EB}">
      <dgm:prSet/>
      <dgm:spPr/>
      <dgm:t>
        <a:bodyPr/>
        <a:lstStyle/>
        <a:p>
          <a:endParaRPr lang="en-IN"/>
        </a:p>
      </dgm:t>
    </dgm:pt>
    <dgm:pt modelId="{00C5EBFE-D32F-4360-97C5-CE7B8F8313ED}">
      <dgm:prSet phldrT="[Text]"/>
      <dgm:spPr/>
      <dgm:t>
        <a:bodyPr/>
        <a:lstStyle/>
        <a:p>
          <a:endParaRPr lang="en-IN" dirty="0"/>
        </a:p>
      </dgm:t>
    </dgm:pt>
    <dgm:pt modelId="{F10F8355-9461-4B8F-B33B-AF14292CA2E9}" type="parTrans" cxnId="{E008A741-037E-4454-8A4A-32964C1E9393}">
      <dgm:prSet/>
      <dgm:spPr/>
      <dgm:t>
        <a:bodyPr/>
        <a:lstStyle/>
        <a:p>
          <a:endParaRPr lang="en-IN"/>
        </a:p>
      </dgm:t>
    </dgm:pt>
    <dgm:pt modelId="{04A1EB1D-57DD-4598-AE99-31D3A2CEC635}" type="sibTrans" cxnId="{E008A741-037E-4454-8A4A-32964C1E9393}">
      <dgm:prSet/>
      <dgm:spPr/>
      <dgm:t>
        <a:bodyPr/>
        <a:lstStyle/>
        <a:p>
          <a:endParaRPr lang="en-IN"/>
        </a:p>
      </dgm:t>
    </dgm:pt>
    <dgm:pt modelId="{CD904EEF-B2E8-4458-AD03-A78C5B0DE321}">
      <dgm:prSet phldrT="[Text]"/>
      <dgm:spPr/>
      <dgm:t>
        <a:bodyPr/>
        <a:lstStyle/>
        <a:p>
          <a:r>
            <a:rPr lang="en-US" dirty="0" smtClean="0"/>
            <a:t>Follow up </a:t>
          </a:r>
          <a:r>
            <a:rPr lang="en-US" dirty="0" err="1" smtClean="0"/>
            <a:t>doppler</a:t>
          </a:r>
          <a:r>
            <a:rPr lang="en-US" dirty="0" smtClean="0"/>
            <a:t> &amp; Growth scan at 28-30 weeks </a:t>
          </a:r>
          <a:endParaRPr lang="en-IN" dirty="0"/>
        </a:p>
      </dgm:t>
    </dgm:pt>
    <dgm:pt modelId="{383CE473-4812-4D42-A991-F0F74926D01B}" type="parTrans" cxnId="{12CD3A45-C58E-451B-8094-F9713CFC4BFB}">
      <dgm:prSet/>
      <dgm:spPr/>
      <dgm:t>
        <a:bodyPr/>
        <a:lstStyle/>
        <a:p>
          <a:endParaRPr lang="en-IN"/>
        </a:p>
      </dgm:t>
    </dgm:pt>
    <dgm:pt modelId="{47B6DF87-F22D-42C8-ADE0-10ACEB91173D}" type="sibTrans" cxnId="{12CD3A45-C58E-451B-8094-F9713CFC4BFB}">
      <dgm:prSet/>
      <dgm:spPr/>
      <dgm:t>
        <a:bodyPr/>
        <a:lstStyle/>
        <a:p>
          <a:endParaRPr lang="en-IN"/>
        </a:p>
      </dgm:t>
    </dgm:pt>
    <dgm:pt modelId="{1ABE3C2A-0D65-4EA2-8483-1D2F7F81A03F}">
      <dgm:prSet phldrT="[Text]"/>
      <dgm:spPr/>
      <dgm:t>
        <a:bodyPr/>
        <a:lstStyle/>
        <a:p>
          <a:r>
            <a:rPr lang="en-US" dirty="0" smtClean="0"/>
            <a:t>BP , PAPP A , PGF </a:t>
          </a:r>
          <a:endParaRPr lang="en-IN" dirty="0"/>
        </a:p>
      </dgm:t>
    </dgm:pt>
    <dgm:pt modelId="{DD96CC38-B049-4825-AB41-F4A80194E799}" type="parTrans" cxnId="{A11F427D-4E6F-44C2-81A3-2F15D74DD33C}">
      <dgm:prSet/>
      <dgm:spPr/>
    </dgm:pt>
    <dgm:pt modelId="{03865AA5-4F83-4FA2-A535-FDF172156C92}" type="sibTrans" cxnId="{A11F427D-4E6F-44C2-81A3-2F15D74DD33C}">
      <dgm:prSet/>
      <dgm:spPr/>
    </dgm:pt>
    <dgm:pt modelId="{02C23386-F731-478A-9EF8-E5DF09DF356E}" type="pres">
      <dgm:prSet presAssocID="{1ABA0443-774F-42C5-B476-D8802B9391F0}" presName="linearFlow" presStyleCnt="0">
        <dgm:presLayoutVars>
          <dgm:dir/>
          <dgm:animLvl val="lvl"/>
          <dgm:resizeHandles val="exact"/>
        </dgm:presLayoutVars>
      </dgm:prSet>
      <dgm:spPr/>
      <dgm:t>
        <a:bodyPr/>
        <a:lstStyle/>
        <a:p>
          <a:endParaRPr lang="en-IN"/>
        </a:p>
      </dgm:t>
    </dgm:pt>
    <dgm:pt modelId="{F80172BB-72B3-413F-952F-B42DFDFE78D3}" type="pres">
      <dgm:prSet presAssocID="{EC4BD1AA-F617-4462-AD90-E095FBB0B1FF}" presName="composite" presStyleCnt="0"/>
      <dgm:spPr/>
    </dgm:pt>
    <dgm:pt modelId="{4BFED06B-93C8-45B4-BE5F-F66B983589D4}" type="pres">
      <dgm:prSet presAssocID="{EC4BD1AA-F617-4462-AD90-E095FBB0B1FF}" presName="parentText" presStyleLbl="alignNode1" presStyleIdx="0" presStyleCnt="3">
        <dgm:presLayoutVars>
          <dgm:chMax val="1"/>
          <dgm:bulletEnabled val="1"/>
        </dgm:presLayoutVars>
      </dgm:prSet>
      <dgm:spPr/>
      <dgm:t>
        <a:bodyPr/>
        <a:lstStyle/>
        <a:p>
          <a:endParaRPr lang="en-IN"/>
        </a:p>
      </dgm:t>
    </dgm:pt>
    <dgm:pt modelId="{9646B54D-2E03-43E2-844A-1C3C1393C86F}" type="pres">
      <dgm:prSet presAssocID="{EC4BD1AA-F617-4462-AD90-E095FBB0B1FF}" presName="descendantText" presStyleLbl="alignAcc1" presStyleIdx="0" presStyleCnt="3">
        <dgm:presLayoutVars>
          <dgm:bulletEnabled val="1"/>
        </dgm:presLayoutVars>
      </dgm:prSet>
      <dgm:spPr/>
      <dgm:t>
        <a:bodyPr/>
        <a:lstStyle/>
        <a:p>
          <a:endParaRPr lang="en-IN"/>
        </a:p>
      </dgm:t>
    </dgm:pt>
    <dgm:pt modelId="{BACCA8F6-86FA-4855-884D-C208F38F0F4A}" type="pres">
      <dgm:prSet presAssocID="{1109FCAD-F1E0-461B-8D09-5E49B8198B69}" presName="sp" presStyleCnt="0"/>
      <dgm:spPr/>
    </dgm:pt>
    <dgm:pt modelId="{78762AB4-9C69-4B19-9918-8D50ECA223C6}" type="pres">
      <dgm:prSet presAssocID="{645DF333-3C6A-425A-B79A-7B8E6DE6F183}" presName="composite" presStyleCnt="0"/>
      <dgm:spPr/>
    </dgm:pt>
    <dgm:pt modelId="{E4BABEE7-6717-4EE1-99DD-CCC33C48DEF7}" type="pres">
      <dgm:prSet presAssocID="{645DF333-3C6A-425A-B79A-7B8E6DE6F183}" presName="parentText" presStyleLbl="alignNode1" presStyleIdx="1" presStyleCnt="3">
        <dgm:presLayoutVars>
          <dgm:chMax val="1"/>
          <dgm:bulletEnabled val="1"/>
        </dgm:presLayoutVars>
      </dgm:prSet>
      <dgm:spPr/>
      <dgm:t>
        <a:bodyPr/>
        <a:lstStyle/>
        <a:p>
          <a:endParaRPr lang="en-IN"/>
        </a:p>
      </dgm:t>
    </dgm:pt>
    <dgm:pt modelId="{424ECAD3-45FB-47E9-9A4F-79DBCD4C9414}" type="pres">
      <dgm:prSet presAssocID="{645DF333-3C6A-425A-B79A-7B8E6DE6F183}" presName="descendantText" presStyleLbl="alignAcc1" presStyleIdx="1" presStyleCnt="3">
        <dgm:presLayoutVars>
          <dgm:bulletEnabled val="1"/>
        </dgm:presLayoutVars>
      </dgm:prSet>
      <dgm:spPr/>
      <dgm:t>
        <a:bodyPr/>
        <a:lstStyle/>
        <a:p>
          <a:endParaRPr lang="en-IN"/>
        </a:p>
      </dgm:t>
    </dgm:pt>
    <dgm:pt modelId="{EE5237FC-8BEB-4809-AC49-DC401CF0DA4A}" type="pres">
      <dgm:prSet presAssocID="{999459A8-8A87-4AA4-B11E-3BA8AFA5E2E9}" presName="sp" presStyleCnt="0"/>
      <dgm:spPr/>
    </dgm:pt>
    <dgm:pt modelId="{07E50289-E489-4803-B6A5-AB5371CCE949}" type="pres">
      <dgm:prSet presAssocID="{09A97AAE-3D54-49DE-9EC6-D6680351BA9A}" presName="composite" presStyleCnt="0"/>
      <dgm:spPr/>
    </dgm:pt>
    <dgm:pt modelId="{96197D0C-AC1F-4DA4-A675-C938CD49C78B}" type="pres">
      <dgm:prSet presAssocID="{09A97AAE-3D54-49DE-9EC6-D6680351BA9A}" presName="parentText" presStyleLbl="alignNode1" presStyleIdx="2" presStyleCnt="3">
        <dgm:presLayoutVars>
          <dgm:chMax val="1"/>
          <dgm:bulletEnabled val="1"/>
        </dgm:presLayoutVars>
      </dgm:prSet>
      <dgm:spPr/>
      <dgm:t>
        <a:bodyPr/>
        <a:lstStyle/>
        <a:p>
          <a:endParaRPr lang="en-IN"/>
        </a:p>
      </dgm:t>
    </dgm:pt>
    <dgm:pt modelId="{C8777D00-76E8-4BE1-BE84-46F0A785916C}" type="pres">
      <dgm:prSet presAssocID="{09A97AAE-3D54-49DE-9EC6-D6680351BA9A}" presName="descendantText" presStyleLbl="alignAcc1" presStyleIdx="2" presStyleCnt="3">
        <dgm:presLayoutVars>
          <dgm:bulletEnabled val="1"/>
        </dgm:presLayoutVars>
      </dgm:prSet>
      <dgm:spPr/>
      <dgm:t>
        <a:bodyPr/>
        <a:lstStyle/>
        <a:p>
          <a:endParaRPr lang="en-IN"/>
        </a:p>
      </dgm:t>
    </dgm:pt>
  </dgm:ptLst>
  <dgm:cxnLst>
    <dgm:cxn modelId="{8B391141-136D-47BB-BBCD-24311C28C4EB}" srcId="{EC4BD1AA-F617-4462-AD90-E095FBB0B1FF}" destId="{1D22CA55-8935-4B47-875A-883A867809A3}" srcOrd="1" destOrd="0" parTransId="{1317B448-19A5-4436-9F8B-66220C11B01D}" sibTransId="{063637EF-7E65-40F2-9BFE-7B4D3BFE644B}"/>
    <dgm:cxn modelId="{1A5F534E-7487-46F1-AB0E-88E3C8B4B6CD}" type="presOf" srcId="{09A97AAE-3D54-49DE-9EC6-D6680351BA9A}" destId="{96197D0C-AC1F-4DA4-A675-C938CD49C78B}" srcOrd="0" destOrd="0" presId="urn:microsoft.com/office/officeart/2005/8/layout/chevron2"/>
    <dgm:cxn modelId="{0E96A632-A9CB-4F51-A713-C033A57D7D40}" type="presOf" srcId="{CD904EEF-B2E8-4458-AD03-A78C5B0DE321}" destId="{C8777D00-76E8-4BE1-BE84-46F0A785916C}" srcOrd="0" destOrd="1" presId="urn:microsoft.com/office/officeart/2005/8/layout/chevron2"/>
    <dgm:cxn modelId="{41D1F6F3-B94A-4FFC-89BC-97F186DD7154}" srcId="{09A97AAE-3D54-49DE-9EC6-D6680351BA9A}" destId="{74206F56-B839-46A4-BBA6-65C6AE87C5FD}" srcOrd="0" destOrd="0" parTransId="{88DF30B2-DB12-42CD-9F5B-4FC8D48B7CDC}" sibTransId="{6E690F48-4227-454C-A922-590E7D2376DB}"/>
    <dgm:cxn modelId="{001317D6-9FE1-4E25-8F71-05B005765051}" type="presOf" srcId="{74206F56-B839-46A4-BBA6-65C6AE87C5FD}" destId="{C8777D00-76E8-4BE1-BE84-46F0A785916C}" srcOrd="0" destOrd="0" presId="urn:microsoft.com/office/officeart/2005/8/layout/chevron2"/>
    <dgm:cxn modelId="{E008A741-037E-4454-8A4A-32964C1E9393}" srcId="{645DF333-3C6A-425A-B79A-7B8E6DE6F183}" destId="{00C5EBFE-D32F-4360-97C5-CE7B8F8313ED}" srcOrd="0" destOrd="0" parTransId="{F10F8355-9461-4B8F-B33B-AF14292CA2E9}" sibTransId="{04A1EB1D-57DD-4598-AE99-31D3A2CEC635}"/>
    <dgm:cxn modelId="{635BADBC-87C5-4EFA-991D-8DFE76BD61C7}" type="presOf" srcId="{1ABA0443-774F-42C5-B476-D8802B9391F0}" destId="{02C23386-F731-478A-9EF8-E5DF09DF356E}" srcOrd="0" destOrd="0" presId="urn:microsoft.com/office/officeart/2005/8/layout/chevron2"/>
    <dgm:cxn modelId="{8B028DC8-B174-49A5-85B4-9272690F39B9}" type="presOf" srcId="{1D22CA55-8935-4B47-875A-883A867809A3}" destId="{9646B54D-2E03-43E2-844A-1C3C1393C86F}" srcOrd="0" destOrd="1" presId="urn:microsoft.com/office/officeart/2005/8/layout/chevron2"/>
    <dgm:cxn modelId="{E32DD743-2AF8-4660-A951-B40837EF002C}" type="presOf" srcId="{43371B25-BB3C-4D64-A202-DB7E23614F61}" destId="{9646B54D-2E03-43E2-844A-1C3C1393C86F}" srcOrd="0" destOrd="0" presId="urn:microsoft.com/office/officeart/2005/8/layout/chevron2"/>
    <dgm:cxn modelId="{E18A261F-026F-4D1E-BC72-CF03390D910B}" type="presOf" srcId="{D178BC4C-8605-4BB2-B56B-32899B7D6D38}" destId="{424ECAD3-45FB-47E9-9A4F-79DBCD4C9414}" srcOrd="0" destOrd="1" presId="urn:microsoft.com/office/officeart/2005/8/layout/chevron2"/>
    <dgm:cxn modelId="{299B75A1-A3C5-4E00-AFB4-A3833CFDA4EC}" type="presOf" srcId="{1ABE3C2A-0D65-4EA2-8483-1D2F7F81A03F}" destId="{9646B54D-2E03-43E2-844A-1C3C1393C86F}" srcOrd="0" destOrd="2" presId="urn:microsoft.com/office/officeart/2005/8/layout/chevron2"/>
    <dgm:cxn modelId="{9D45CFB9-D08B-471D-9F32-CA806422FB63}" srcId="{1ABA0443-774F-42C5-B476-D8802B9391F0}" destId="{645DF333-3C6A-425A-B79A-7B8E6DE6F183}" srcOrd="1" destOrd="0" parTransId="{BD3B063A-2AFE-42E8-9484-9D3D2A6F518B}" sibTransId="{999459A8-8A87-4AA4-B11E-3BA8AFA5E2E9}"/>
    <dgm:cxn modelId="{A11F427D-4E6F-44C2-81A3-2F15D74DD33C}" srcId="{EC4BD1AA-F617-4462-AD90-E095FBB0B1FF}" destId="{1ABE3C2A-0D65-4EA2-8483-1D2F7F81A03F}" srcOrd="2" destOrd="0" parTransId="{DD96CC38-B049-4825-AB41-F4A80194E799}" sibTransId="{03865AA5-4F83-4FA2-A535-FDF172156C92}"/>
    <dgm:cxn modelId="{B2223200-4CFD-4288-855F-2D08141B3A0B}" type="presOf" srcId="{645DF333-3C6A-425A-B79A-7B8E6DE6F183}" destId="{E4BABEE7-6717-4EE1-99DD-CCC33C48DEF7}" srcOrd="0" destOrd="0" presId="urn:microsoft.com/office/officeart/2005/8/layout/chevron2"/>
    <dgm:cxn modelId="{F854D719-C30F-4B3C-B4C4-1216816D88D5}" type="presOf" srcId="{EC4BD1AA-F617-4462-AD90-E095FBB0B1FF}" destId="{4BFED06B-93C8-45B4-BE5F-F66B983589D4}" srcOrd="0" destOrd="0" presId="urn:microsoft.com/office/officeart/2005/8/layout/chevron2"/>
    <dgm:cxn modelId="{B7732401-DA43-431D-A321-DB4DA6E7412E}" srcId="{EC4BD1AA-F617-4462-AD90-E095FBB0B1FF}" destId="{43371B25-BB3C-4D64-A202-DB7E23614F61}" srcOrd="0" destOrd="0" parTransId="{7A941107-2960-4A55-8B60-F834C014B1AD}" sibTransId="{C98AD834-DE95-4C51-8861-496EC74CB793}"/>
    <dgm:cxn modelId="{D90ABB2C-645D-49BC-A69A-DBE18C77D33E}" srcId="{1ABA0443-774F-42C5-B476-D8802B9391F0}" destId="{09A97AAE-3D54-49DE-9EC6-D6680351BA9A}" srcOrd="2" destOrd="0" parTransId="{691FBE4B-E8FF-406B-80F5-6ABD96729E30}" sibTransId="{D1C4B3DF-3A73-4772-9F18-46101CE92595}"/>
    <dgm:cxn modelId="{12CD3A45-C58E-451B-8094-F9713CFC4BFB}" srcId="{09A97AAE-3D54-49DE-9EC6-D6680351BA9A}" destId="{CD904EEF-B2E8-4458-AD03-A78C5B0DE321}" srcOrd="1" destOrd="0" parTransId="{383CE473-4812-4D42-A991-F0F74926D01B}" sibTransId="{47B6DF87-F22D-42C8-ADE0-10ACEB91173D}"/>
    <dgm:cxn modelId="{381412C9-2530-4655-998A-742C7882B3C3}" srcId="{645DF333-3C6A-425A-B79A-7B8E6DE6F183}" destId="{D178BC4C-8605-4BB2-B56B-32899B7D6D38}" srcOrd="1" destOrd="0" parTransId="{8930F033-4838-4572-8616-2B31DED4031F}" sibTransId="{443513E2-766E-4C50-A606-FE51788901EA}"/>
    <dgm:cxn modelId="{BB87A870-9551-442C-B0EF-5747C22EDC40}" srcId="{1ABA0443-774F-42C5-B476-D8802B9391F0}" destId="{EC4BD1AA-F617-4462-AD90-E095FBB0B1FF}" srcOrd="0" destOrd="0" parTransId="{74CBB7A7-77E2-4506-A04D-D74A619922B6}" sibTransId="{1109FCAD-F1E0-461B-8D09-5E49B8198B69}"/>
    <dgm:cxn modelId="{BC5A5AFC-5F84-4810-9280-6EC36CF6BE87}" type="presOf" srcId="{00C5EBFE-D32F-4360-97C5-CE7B8F8313ED}" destId="{424ECAD3-45FB-47E9-9A4F-79DBCD4C9414}" srcOrd="0" destOrd="0" presId="urn:microsoft.com/office/officeart/2005/8/layout/chevron2"/>
    <dgm:cxn modelId="{C427E7E3-24A4-455B-A5DA-7874BBCA860E}" type="presParOf" srcId="{02C23386-F731-478A-9EF8-E5DF09DF356E}" destId="{F80172BB-72B3-413F-952F-B42DFDFE78D3}" srcOrd="0" destOrd="0" presId="urn:microsoft.com/office/officeart/2005/8/layout/chevron2"/>
    <dgm:cxn modelId="{D05CA4D7-4E1E-450B-A9AD-EF48765EDC38}" type="presParOf" srcId="{F80172BB-72B3-413F-952F-B42DFDFE78D3}" destId="{4BFED06B-93C8-45B4-BE5F-F66B983589D4}" srcOrd="0" destOrd="0" presId="urn:microsoft.com/office/officeart/2005/8/layout/chevron2"/>
    <dgm:cxn modelId="{24E2327D-DAF8-4C44-9F29-06363F758A15}" type="presParOf" srcId="{F80172BB-72B3-413F-952F-B42DFDFE78D3}" destId="{9646B54D-2E03-43E2-844A-1C3C1393C86F}" srcOrd="1" destOrd="0" presId="urn:microsoft.com/office/officeart/2005/8/layout/chevron2"/>
    <dgm:cxn modelId="{BFF223FA-E976-454F-96EE-6DF57441F6A1}" type="presParOf" srcId="{02C23386-F731-478A-9EF8-E5DF09DF356E}" destId="{BACCA8F6-86FA-4855-884D-C208F38F0F4A}" srcOrd="1" destOrd="0" presId="urn:microsoft.com/office/officeart/2005/8/layout/chevron2"/>
    <dgm:cxn modelId="{3FEFE25B-5C3A-4FD0-AA56-F667BF6DF32F}" type="presParOf" srcId="{02C23386-F731-478A-9EF8-E5DF09DF356E}" destId="{78762AB4-9C69-4B19-9918-8D50ECA223C6}" srcOrd="2" destOrd="0" presId="urn:microsoft.com/office/officeart/2005/8/layout/chevron2"/>
    <dgm:cxn modelId="{9F316804-ACB6-4C7C-B6BF-E163BE77AE2A}" type="presParOf" srcId="{78762AB4-9C69-4B19-9918-8D50ECA223C6}" destId="{E4BABEE7-6717-4EE1-99DD-CCC33C48DEF7}" srcOrd="0" destOrd="0" presId="urn:microsoft.com/office/officeart/2005/8/layout/chevron2"/>
    <dgm:cxn modelId="{4257C8F4-34B6-4CD0-AD2E-BB05220CD04A}" type="presParOf" srcId="{78762AB4-9C69-4B19-9918-8D50ECA223C6}" destId="{424ECAD3-45FB-47E9-9A4F-79DBCD4C9414}" srcOrd="1" destOrd="0" presId="urn:microsoft.com/office/officeart/2005/8/layout/chevron2"/>
    <dgm:cxn modelId="{4B045C91-BE9C-4691-A880-2A3CFB3398A8}" type="presParOf" srcId="{02C23386-F731-478A-9EF8-E5DF09DF356E}" destId="{EE5237FC-8BEB-4809-AC49-DC401CF0DA4A}" srcOrd="3" destOrd="0" presId="urn:microsoft.com/office/officeart/2005/8/layout/chevron2"/>
    <dgm:cxn modelId="{4379EDAA-69D2-4381-9324-8FFFC8486F00}" type="presParOf" srcId="{02C23386-F731-478A-9EF8-E5DF09DF356E}" destId="{07E50289-E489-4803-B6A5-AB5371CCE949}" srcOrd="4" destOrd="0" presId="urn:microsoft.com/office/officeart/2005/8/layout/chevron2"/>
    <dgm:cxn modelId="{BA96C90E-049E-4BE3-B817-27A276A73859}" type="presParOf" srcId="{07E50289-E489-4803-B6A5-AB5371CCE949}" destId="{96197D0C-AC1F-4DA4-A675-C938CD49C78B}" srcOrd="0" destOrd="0" presId="urn:microsoft.com/office/officeart/2005/8/layout/chevron2"/>
    <dgm:cxn modelId="{C21EB757-203B-4BE5-B476-4712B4804298}" type="presParOf" srcId="{07E50289-E489-4803-B6A5-AB5371CCE949}" destId="{C8777D00-76E8-4BE1-BE84-46F0A785916C}"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B98142A3-18C7-4CDD-8EB6-8015FEA6CE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C0672B6-5FD0-40E5-83D1-64A810DE20CF}">
      <dgm:prSet phldrT="[Text]"/>
      <dgm:spPr/>
      <dgm:t>
        <a:bodyPr/>
        <a:lstStyle/>
        <a:p>
          <a:r>
            <a:rPr lang="en-US" b="1" dirty="0" smtClean="0"/>
            <a:t>USG</a:t>
          </a:r>
          <a:endParaRPr lang="en-IN" b="1" dirty="0"/>
        </a:p>
      </dgm:t>
    </dgm:pt>
    <dgm:pt modelId="{8148CE37-407F-4C55-B0B0-1E1063D09C51}" type="parTrans" cxnId="{847085D4-09F2-47BC-B80D-24C926BA12A7}">
      <dgm:prSet/>
      <dgm:spPr/>
      <dgm:t>
        <a:bodyPr/>
        <a:lstStyle/>
        <a:p>
          <a:endParaRPr lang="en-IN"/>
        </a:p>
      </dgm:t>
    </dgm:pt>
    <dgm:pt modelId="{93C8B820-35B5-4829-8D34-41E9FBFC7B5A}" type="sibTrans" cxnId="{847085D4-09F2-47BC-B80D-24C926BA12A7}">
      <dgm:prSet/>
      <dgm:spPr/>
      <dgm:t>
        <a:bodyPr/>
        <a:lstStyle/>
        <a:p>
          <a:endParaRPr lang="en-IN"/>
        </a:p>
      </dgm:t>
    </dgm:pt>
    <dgm:pt modelId="{97F6A752-B70A-4BA5-AEBA-9EC3C84EFDC9}">
      <dgm:prSet phldrT="[Text]"/>
      <dgm:spPr/>
      <dgm:t>
        <a:bodyPr/>
        <a:lstStyle/>
        <a:p>
          <a:r>
            <a:rPr lang="en-US" b="1" dirty="0" smtClean="0"/>
            <a:t>Low Risk</a:t>
          </a:r>
          <a:endParaRPr lang="en-IN" b="1" dirty="0"/>
        </a:p>
      </dgm:t>
    </dgm:pt>
    <dgm:pt modelId="{4BF996D6-D815-4156-9ABA-ECBC0C4378BF}" type="parTrans" cxnId="{08A8F6DD-B473-41A6-B813-E12C9825B8C1}">
      <dgm:prSet/>
      <dgm:spPr/>
      <dgm:t>
        <a:bodyPr/>
        <a:lstStyle/>
        <a:p>
          <a:endParaRPr lang="en-IN"/>
        </a:p>
      </dgm:t>
    </dgm:pt>
    <dgm:pt modelId="{D681DD45-8C09-4707-BD62-75A93D3BCE74}" type="sibTrans" cxnId="{08A8F6DD-B473-41A6-B813-E12C9825B8C1}">
      <dgm:prSet/>
      <dgm:spPr/>
      <dgm:t>
        <a:bodyPr/>
        <a:lstStyle/>
        <a:p>
          <a:endParaRPr lang="en-IN"/>
        </a:p>
      </dgm:t>
    </dgm:pt>
    <dgm:pt modelId="{E6AB8B39-8F76-4BDA-A128-FB499099A1EF}">
      <dgm:prSet phldrT="[Text]"/>
      <dgm:spPr/>
      <dgm:t>
        <a:bodyPr/>
        <a:lstStyle/>
        <a:p>
          <a:r>
            <a:rPr lang="en-US" b="1" dirty="0" smtClean="0"/>
            <a:t>High Risk</a:t>
          </a:r>
          <a:endParaRPr lang="en-IN" b="1" dirty="0"/>
        </a:p>
      </dgm:t>
    </dgm:pt>
    <dgm:pt modelId="{95603159-D709-4DBC-81D7-7B6A6F32CE49}" type="sibTrans" cxnId="{1116927E-7561-4011-986F-CB0A098AF933}">
      <dgm:prSet/>
      <dgm:spPr/>
      <dgm:t>
        <a:bodyPr/>
        <a:lstStyle/>
        <a:p>
          <a:endParaRPr lang="en-IN"/>
        </a:p>
      </dgm:t>
    </dgm:pt>
    <dgm:pt modelId="{31027633-E1DE-4B0F-A684-61D5E570DFD5}" type="parTrans" cxnId="{1116927E-7561-4011-986F-CB0A098AF933}">
      <dgm:prSet/>
      <dgm:spPr/>
      <dgm:t>
        <a:bodyPr/>
        <a:lstStyle/>
        <a:p>
          <a:endParaRPr lang="en-IN"/>
        </a:p>
      </dgm:t>
    </dgm:pt>
    <dgm:pt modelId="{B27074EA-7A15-4311-B332-90E72848B5B9}" type="pres">
      <dgm:prSet presAssocID="{B98142A3-18C7-4CDD-8EB6-8015FEA6CE64}" presName="hierChild1" presStyleCnt="0">
        <dgm:presLayoutVars>
          <dgm:chPref val="1"/>
          <dgm:dir/>
          <dgm:animOne val="branch"/>
          <dgm:animLvl val="lvl"/>
          <dgm:resizeHandles/>
        </dgm:presLayoutVars>
      </dgm:prSet>
      <dgm:spPr/>
      <dgm:t>
        <a:bodyPr/>
        <a:lstStyle/>
        <a:p>
          <a:endParaRPr lang="en-IN"/>
        </a:p>
      </dgm:t>
    </dgm:pt>
    <dgm:pt modelId="{305CE664-FB33-4733-910C-2E8D9E0C2F70}" type="pres">
      <dgm:prSet presAssocID="{0C0672B6-5FD0-40E5-83D1-64A810DE20CF}" presName="hierRoot1" presStyleCnt="0"/>
      <dgm:spPr/>
    </dgm:pt>
    <dgm:pt modelId="{26B18871-D438-4C7C-9A3C-070B1B948169}" type="pres">
      <dgm:prSet presAssocID="{0C0672B6-5FD0-40E5-83D1-64A810DE20CF}" presName="composite" presStyleCnt="0"/>
      <dgm:spPr/>
    </dgm:pt>
    <dgm:pt modelId="{953093D3-D699-4E4A-8EAC-58F1A63EC457}" type="pres">
      <dgm:prSet presAssocID="{0C0672B6-5FD0-40E5-83D1-64A810DE20CF}" presName="background" presStyleLbl="node0" presStyleIdx="0" presStyleCnt="1"/>
      <dgm:spPr/>
    </dgm:pt>
    <dgm:pt modelId="{8F0EBF4A-12D1-40EF-8239-3F35FD8629BC}" type="pres">
      <dgm:prSet presAssocID="{0C0672B6-5FD0-40E5-83D1-64A810DE20CF}" presName="text" presStyleLbl="fgAcc0" presStyleIdx="0" presStyleCnt="1" custLinFactY="-98294" custLinFactNeighborX="-41999" custLinFactNeighborY="-100000">
        <dgm:presLayoutVars>
          <dgm:chPref val="3"/>
        </dgm:presLayoutVars>
      </dgm:prSet>
      <dgm:spPr/>
      <dgm:t>
        <a:bodyPr/>
        <a:lstStyle/>
        <a:p>
          <a:endParaRPr lang="en-IN"/>
        </a:p>
      </dgm:t>
    </dgm:pt>
    <dgm:pt modelId="{9D736EFF-0B94-4CD4-AC61-04AF82E36065}" type="pres">
      <dgm:prSet presAssocID="{0C0672B6-5FD0-40E5-83D1-64A810DE20CF}" presName="hierChild2" presStyleCnt="0"/>
      <dgm:spPr/>
    </dgm:pt>
    <dgm:pt modelId="{C1548A09-6F89-4376-8C6E-465444197F8D}" type="pres">
      <dgm:prSet presAssocID="{4BF996D6-D815-4156-9ABA-ECBC0C4378BF}" presName="Name10" presStyleLbl="parChTrans1D2" presStyleIdx="0" presStyleCnt="2"/>
      <dgm:spPr/>
      <dgm:t>
        <a:bodyPr/>
        <a:lstStyle/>
        <a:p>
          <a:endParaRPr lang="en-IN"/>
        </a:p>
      </dgm:t>
    </dgm:pt>
    <dgm:pt modelId="{0E44FA1B-A399-4157-B8FB-E1BA17CB0BAA}" type="pres">
      <dgm:prSet presAssocID="{97F6A752-B70A-4BA5-AEBA-9EC3C84EFDC9}" presName="hierRoot2" presStyleCnt="0"/>
      <dgm:spPr/>
    </dgm:pt>
    <dgm:pt modelId="{C7C9168F-C44F-440A-93C7-5653D09FD309}" type="pres">
      <dgm:prSet presAssocID="{97F6A752-B70A-4BA5-AEBA-9EC3C84EFDC9}" presName="composite2" presStyleCnt="0"/>
      <dgm:spPr/>
    </dgm:pt>
    <dgm:pt modelId="{CF6013D4-93FC-452A-ABBC-C0F26CFA2E9C}" type="pres">
      <dgm:prSet presAssocID="{97F6A752-B70A-4BA5-AEBA-9EC3C84EFDC9}" presName="background2" presStyleLbl="node2" presStyleIdx="0" presStyleCnt="2"/>
      <dgm:spPr/>
    </dgm:pt>
    <dgm:pt modelId="{E32E3591-265F-4EFE-874F-5F2ADD6BA10C}" type="pres">
      <dgm:prSet presAssocID="{97F6A752-B70A-4BA5-AEBA-9EC3C84EFDC9}" presName="text2" presStyleLbl="fgAcc2" presStyleIdx="0" presStyleCnt="2" custLinFactNeighborX="-37884" custLinFactNeighborY="-5707">
        <dgm:presLayoutVars>
          <dgm:chPref val="3"/>
        </dgm:presLayoutVars>
      </dgm:prSet>
      <dgm:spPr/>
      <dgm:t>
        <a:bodyPr/>
        <a:lstStyle/>
        <a:p>
          <a:endParaRPr lang="en-IN"/>
        </a:p>
      </dgm:t>
    </dgm:pt>
    <dgm:pt modelId="{21DCC33A-A650-4508-8A4E-05591CF5052C}" type="pres">
      <dgm:prSet presAssocID="{97F6A752-B70A-4BA5-AEBA-9EC3C84EFDC9}" presName="hierChild3" presStyleCnt="0"/>
      <dgm:spPr/>
    </dgm:pt>
    <dgm:pt modelId="{A0560DB7-C811-44CC-B56D-509BC4D39973}" type="pres">
      <dgm:prSet presAssocID="{31027633-E1DE-4B0F-A684-61D5E570DFD5}" presName="Name10" presStyleLbl="parChTrans1D2" presStyleIdx="1" presStyleCnt="2"/>
      <dgm:spPr/>
      <dgm:t>
        <a:bodyPr/>
        <a:lstStyle/>
        <a:p>
          <a:endParaRPr lang="en-IN"/>
        </a:p>
      </dgm:t>
    </dgm:pt>
    <dgm:pt modelId="{366BD9A6-14F7-48DE-89DF-6953F8954397}" type="pres">
      <dgm:prSet presAssocID="{E6AB8B39-8F76-4BDA-A128-FB499099A1EF}" presName="hierRoot2" presStyleCnt="0"/>
      <dgm:spPr/>
    </dgm:pt>
    <dgm:pt modelId="{28B71A3B-DE8A-4285-8B09-EFCD0D6E4BF6}" type="pres">
      <dgm:prSet presAssocID="{E6AB8B39-8F76-4BDA-A128-FB499099A1EF}" presName="composite2" presStyleCnt="0"/>
      <dgm:spPr/>
    </dgm:pt>
    <dgm:pt modelId="{EFAE2BB8-4089-47AF-8485-85DDB2EC32C6}" type="pres">
      <dgm:prSet presAssocID="{E6AB8B39-8F76-4BDA-A128-FB499099A1EF}" presName="background2" presStyleLbl="node2" presStyleIdx="1" presStyleCnt="2"/>
      <dgm:spPr/>
    </dgm:pt>
    <dgm:pt modelId="{0D179C87-589E-4DBC-9DEA-88CFE1191499}" type="pres">
      <dgm:prSet presAssocID="{E6AB8B39-8F76-4BDA-A128-FB499099A1EF}" presName="text2" presStyleLbl="fgAcc2" presStyleIdx="1" presStyleCnt="2">
        <dgm:presLayoutVars>
          <dgm:chPref val="3"/>
        </dgm:presLayoutVars>
      </dgm:prSet>
      <dgm:spPr/>
      <dgm:t>
        <a:bodyPr/>
        <a:lstStyle/>
        <a:p>
          <a:endParaRPr lang="en-IN"/>
        </a:p>
      </dgm:t>
    </dgm:pt>
    <dgm:pt modelId="{AFB01DFD-CA50-43E4-9EA5-FBC4C11ED935}" type="pres">
      <dgm:prSet presAssocID="{E6AB8B39-8F76-4BDA-A128-FB499099A1EF}" presName="hierChild3" presStyleCnt="0"/>
      <dgm:spPr/>
    </dgm:pt>
  </dgm:ptLst>
  <dgm:cxnLst>
    <dgm:cxn modelId="{1116927E-7561-4011-986F-CB0A098AF933}" srcId="{0C0672B6-5FD0-40E5-83D1-64A810DE20CF}" destId="{E6AB8B39-8F76-4BDA-A128-FB499099A1EF}" srcOrd="1" destOrd="0" parTransId="{31027633-E1DE-4B0F-A684-61D5E570DFD5}" sibTransId="{95603159-D709-4DBC-81D7-7B6A6F32CE49}"/>
    <dgm:cxn modelId="{87BC9623-4530-4765-8A54-925F6104C212}" type="presOf" srcId="{0C0672B6-5FD0-40E5-83D1-64A810DE20CF}" destId="{8F0EBF4A-12D1-40EF-8239-3F35FD8629BC}" srcOrd="0" destOrd="0" presId="urn:microsoft.com/office/officeart/2005/8/layout/hierarchy1"/>
    <dgm:cxn modelId="{847085D4-09F2-47BC-B80D-24C926BA12A7}" srcId="{B98142A3-18C7-4CDD-8EB6-8015FEA6CE64}" destId="{0C0672B6-5FD0-40E5-83D1-64A810DE20CF}" srcOrd="0" destOrd="0" parTransId="{8148CE37-407F-4C55-B0B0-1E1063D09C51}" sibTransId="{93C8B820-35B5-4829-8D34-41E9FBFC7B5A}"/>
    <dgm:cxn modelId="{E7309996-D0A3-4A94-8B24-35BB934C8471}" type="presOf" srcId="{31027633-E1DE-4B0F-A684-61D5E570DFD5}" destId="{A0560DB7-C811-44CC-B56D-509BC4D39973}" srcOrd="0" destOrd="0" presId="urn:microsoft.com/office/officeart/2005/8/layout/hierarchy1"/>
    <dgm:cxn modelId="{14DF8FA8-19FD-46B1-A777-906D5FAF23DD}" type="presOf" srcId="{B98142A3-18C7-4CDD-8EB6-8015FEA6CE64}" destId="{B27074EA-7A15-4311-B332-90E72848B5B9}" srcOrd="0" destOrd="0" presId="urn:microsoft.com/office/officeart/2005/8/layout/hierarchy1"/>
    <dgm:cxn modelId="{7E52A20E-43E0-4D82-A820-B0B0704408F3}" type="presOf" srcId="{E6AB8B39-8F76-4BDA-A128-FB499099A1EF}" destId="{0D179C87-589E-4DBC-9DEA-88CFE1191499}" srcOrd="0" destOrd="0" presId="urn:microsoft.com/office/officeart/2005/8/layout/hierarchy1"/>
    <dgm:cxn modelId="{E0DB5CD2-EF39-452C-9A09-DA8E11D83405}" type="presOf" srcId="{97F6A752-B70A-4BA5-AEBA-9EC3C84EFDC9}" destId="{E32E3591-265F-4EFE-874F-5F2ADD6BA10C}" srcOrd="0" destOrd="0" presId="urn:microsoft.com/office/officeart/2005/8/layout/hierarchy1"/>
    <dgm:cxn modelId="{08A8F6DD-B473-41A6-B813-E12C9825B8C1}" srcId="{0C0672B6-5FD0-40E5-83D1-64A810DE20CF}" destId="{97F6A752-B70A-4BA5-AEBA-9EC3C84EFDC9}" srcOrd="0" destOrd="0" parTransId="{4BF996D6-D815-4156-9ABA-ECBC0C4378BF}" sibTransId="{D681DD45-8C09-4707-BD62-75A93D3BCE74}"/>
    <dgm:cxn modelId="{9E409A1E-F2AD-4799-B17D-2787520C1E77}" type="presOf" srcId="{4BF996D6-D815-4156-9ABA-ECBC0C4378BF}" destId="{C1548A09-6F89-4376-8C6E-465444197F8D}" srcOrd="0" destOrd="0" presId="urn:microsoft.com/office/officeart/2005/8/layout/hierarchy1"/>
    <dgm:cxn modelId="{63EF97AE-1C38-49F4-B073-0A6E2CD612BF}" type="presParOf" srcId="{B27074EA-7A15-4311-B332-90E72848B5B9}" destId="{305CE664-FB33-4733-910C-2E8D9E0C2F70}" srcOrd="0" destOrd="0" presId="urn:microsoft.com/office/officeart/2005/8/layout/hierarchy1"/>
    <dgm:cxn modelId="{97D57494-B95E-4F5A-865C-76E2B4BB2969}" type="presParOf" srcId="{305CE664-FB33-4733-910C-2E8D9E0C2F70}" destId="{26B18871-D438-4C7C-9A3C-070B1B948169}" srcOrd="0" destOrd="0" presId="urn:microsoft.com/office/officeart/2005/8/layout/hierarchy1"/>
    <dgm:cxn modelId="{7FE36D6C-453C-430F-A8D1-4E6022112D4C}" type="presParOf" srcId="{26B18871-D438-4C7C-9A3C-070B1B948169}" destId="{953093D3-D699-4E4A-8EAC-58F1A63EC457}" srcOrd="0" destOrd="0" presId="urn:microsoft.com/office/officeart/2005/8/layout/hierarchy1"/>
    <dgm:cxn modelId="{6546B239-88D9-4F8F-A35F-8858EEFBC839}" type="presParOf" srcId="{26B18871-D438-4C7C-9A3C-070B1B948169}" destId="{8F0EBF4A-12D1-40EF-8239-3F35FD8629BC}" srcOrd="1" destOrd="0" presId="urn:microsoft.com/office/officeart/2005/8/layout/hierarchy1"/>
    <dgm:cxn modelId="{34F60245-EC35-4B73-B23B-5D392C8BB678}" type="presParOf" srcId="{305CE664-FB33-4733-910C-2E8D9E0C2F70}" destId="{9D736EFF-0B94-4CD4-AC61-04AF82E36065}" srcOrd="1" destOrd="0" presId="urn:microsoft.com/office/officeart/2005/8/layout/hierarchy1"/>
    <dgm:cxn modelId="{9627A70A-328F-4A4B-87B2-F5209F0FC934}" type="presParOf" srcId="{9D736EFF-0B94-4CD4-AC61-04AF82E36065}" destId="{C1548A09-6F89-4376-8C6E-465444197F8D}" srcOrd="0" destOrd="0" presId="urn:microsoft.com/office/officeart/2005/8/layout/hierarchy1"/>
    <dgm:cxn modelId="{D92C8790-3A1B-472B-A4B8-CFF14B8439E1}" type="presParOf" srcId="{9D736EFF-0B94-4CD4-AC61-04AF82E36065}" destId="{0E44FA1B-A399-4157-B8FB-E1BA17CB0BAA}" srcOrd="1" destOrd="0" presId="urn:microsoft.com/office/officeart/2005/8/layout/hierarchy1"/>
    <dgm:cxn modelId="{169E21A0-313E-4A92-AD80-9DDB3E3B0CC8}" type="presParOf" srcId="{0E44FA1B-A399-4157-B8FB-E1BA17CB0BAA}" destId="{C7C9168F-C44F-440A-93C7-5653D09FD309}" srcOrd="0" destOrd="0" presId="urn:microsoft.com/office/officeart/2005/8/layout/hierarchy1"/>
    <dgm:cxn modelId="{CE10FCE4-897F-4861-AC5B-3CAD21160AF8}" type="presParOf" srcId="{C7C9168F-C44F-440A-93C7-5653D09FD309}" destId="{CF6013D4-93FC-452A-ABBC-C0F26CFA2E9C}" srcOrd="0" destOrd="0" presId="urn:microsoft.com/office/officeart/2005/8/layout/hierarchy1"/>
    <dgm:cxn modelId="{AAA1295F-38CC-4CE0-893E-043983E9D291}" type="presParOf" srcId="{C7C9168F-C44F-440A-93C7-5653D09FD309}" destId="{E32E3591-265F-4EFE-874F-5F2ADD6BA10C}" srcOrd="1" destOrd="0" presId="urn:microsoft.com/office/officeart/2005/8/layout/hierarchy1"/>
    <dgm:cxn modelId="{BA4DB00D-7819-4505-88FF-E57D320D531B}" type="presParOf" srcId="{0E44FA1B-A399-4157-B8FB-E1BA17CB0BAA}" destId="{21DCC33A-A650-4508-8A4E-05591CF5052C}" srcOrd="1" destOrd="0" presId="urn:microsoft.com/office/officeart/2005/8/layout/hierarchy1"/>
    <dgm:cxn modelId="{DAB58D65-9873-4124-A89F-1E19A471B428}" type="presParOf" srcId="{9D736EFF-0B94-4CD4-AC61-04AF82E36065}" destId="{A0560DB7-C811-44CC-B56D-509BC4D39973}" srcOrd="2" destOrd="0" presId="urn:microsoft.com/office/officeart/2005/8/layout/hierarchy1"/>
    <dgm:cxn modelId="{F3DBF7FF-FE14-40FF-A404-8D7E45583F5E}" type="presParOf" srcId="{9D736EFF-0B94-4CD4-AC61-04AF82E36065}" destId="{366BD9A6-14F7-48DE-89DF-6953F8954397}" srcOrd="3" destOrd="0" presId="urn:microsoft.com/office/officeart/2005/8/layout/hierarchy1"/>
    <dgm:cxn modelId="{4084B5CB-91E6-48A9-B251-43978E28B79D}" type="presParOf" srcId="{366BD9A6-14F7-48DE-89DF-6953F8954397}" destId="{28B71A3B-DE8A-4285-8B09-EFCD0D6E4BF6}" srcOrd="0" destOrd="0" presId="urn:microsoft.com/office/officeart/2005/8/layout/hierarchy1"/>
    <dgm:cxn modelId="{35571720-C0C7-444B-9413-ADB959CEE153}" type="presParOf" srcId="{28B71A3B-DE8A-4285-8B09-EFCD0D6E4BF6}" destId="{EFAE2BB8-4089-47AF-8485-85DDB2EC32C6}" srcOrd="0" destOrd="0" presId="urn:microsoft.com/office/officeart/2005/8/layout/hierarchy1"/>
    <dgm:cxn modelId="{FFA47089-0001-43CD-83C2-F9068C4C644D}" type="presParOf" srcId="{28B71A3B-DE8A-4285-8B09-EFCD0D6E4BF6}" destId="{0D179C87-589E-4DBC-9DEA-88CFE1191499}" srcOrd="1" destOrd="0" presId="urn:microsoft.com/office/officeart/2005/8/layout/hierarchy1"/>
    <dgm:cxn modelId="{FE8706CE-FE30-4BE3-A70D-223F84F0379F}" type="presParOf" srcId="{366BD9A6-14F7-48DE-89DF-6953F8954397}" destId="{AFB01DFD-CA50-43E4-9EA5-FBC4C11ED935}"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2A6AB-9130-4403-BB87-2F2A5CE4E9F9}" type="datetimeFigureOut">
              <a:rPr lang="en-US" smtClean="0"/>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3CFCE-AB5A-4C87-AB4B-6544116D2F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3CFCE-AB5A-4C87-AB4B-6544116D2F2B}"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11/15/2012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11/15/2012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080B9C-C804-4415-A170-4B2B5AAEA96A}" type="slidenum">
              <a:rPr lang="ar-SA"/>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11/15/2012</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11/15/2012</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11/15/2012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11/15/2012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gi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7620000" cy="1600200"/>
          </a:xfrm>
        </p:spPr>
        <p:txBody>
          <a:bodyPr>
            <a:normAutofit fontScale="90000"/>
          </a:bodyPr>
          <a:lstStyle/>
          <a:p>
            <a:r>
              <a:rPr lang="en-US" sz="5400" b="1" dirty="0" smtClean="0">
                <a:solidFill>
                  <a:schemeClr val="tx1"/>
                </a:solidFill>
                <a:effectLst>
                  <a:outerShdw blurRad="38100" dist="38100" dir="2700000" algn="tl">
                    <a:srgbClr val="000000">
                      <a:alpha val="43137"/>
                    </a:srgbClr>
                  </a:outerShdw>
                </a:effectLst>
                <a:latin typeface="Bradley Hand ITC" pitchFamily="66" charset="0"/>
              </a:rPr>
              <a:t>INVERSION   OF ANTENATAL  PYRAMID</a:t>
            </a:r>
            <a:endParaRPr lang="en-US" sz="5400" b="1" dirty="0">
              <a:solidFill>
                <a:schemeClr val="tx1"/>
              </a:solidFill>
              <a:latin typeface="Bradley Hand ITC" pitchFamily="66" charset="0"/>
            </a:endParaRPr>
          </a:p>
        </p:txBody>
      </p:sp>
      <p:sp>
        <p:nvSpPr>
          <p:cNvPr id="3" name="Subtitle 2"/>
          <p:cNvSpPr>
            <a:spLocks noGrp="1"/>
          </p:cNvSpPr>
          <p:nvPr>
            <p:ph type="subTitle" idx="1"/>
          </p:nvPr>
        </p:nvSpPr>
        <p:spPr>
          <a:xfrm>
            <a:off x="0" y="2819400"/>
            <a:ext cx="9144000" cy="1447800"/>
          </a:xfrm>
        </p:spPr>
        <p:txBody>
          <a:bodyPr>
            <a:noAutofit/>
          </a:bodyPr>
          <a:lstStyle/>
          <a:p>
            <a:pPr algn="ctr"/>
            <a:r>
              <a:rPr lang="en-US" sz="3200" b="1" dirty="0" err="1" smtClean="0">
                <a:solidFill>
                  <a:schemeClr val="tx1"/>
                </a:solidFill>
                <a:effectLst>
                  <a:outerShdw blurRad="38100" dist="38100" dir="2700000" algn="tl">
                    <a:srgbClr val="000000">
                      <a:alpha val="43137"/>
                    </a:srgbClr>
                  </a:outerShdw>
                </a:effectLst>
                <a:latin typeface="Book Antiqua" pitchFamily="18" charset="0"/>
              </a:rPr>
              <a:t>Dr.Malathi</a:t>
            </a:r>
            <a:r>
              <a:rPr lang="en-US" sz="3200" b="1" dirty="0" smtClean="0">
                <a:solidFill>
                  <a:schemeClr val="tx1"/>
                </a:solidFill>
                <a:effectLst>
                  <a:outerShdw blurRad="38100" dist="38100" dir="2700000" algn="tl">
                    <a:srgbClr val="000000">
                      <a:alpha val="43137"/>
                    </a:srgbClr>
                  </a:outerShdw>
                </a:effectLst>
                <a:latin typeface="Book Antiqua" pitchFamily="18" charset="0"/>
              </a:rPr>
              <a:t> G Prasad                       Dr. </a:t>
            </a:r>
            <a:r>
              <a:rPr lang="en-US" sz="3200" b="1" dirty="0" err="1" smtClean="0">
                <a:solidFill>
                  <a:schemeClr val="tx1"/>
                </a:solidFill>
                <a:effectLst>
                  <a:outerShdw blurRad="38100" dist="38100" dir="2700000" algn="tl">
                    <a:srgbClr val="000000">
                      <a:alpha val="43137"/>
                    </a:srgbClr>
                  </a:outerShdw>
                </a:effectLst>
                <a:latin typeface="Book Antiqua" pitchFamily="18" charset="0"/>
              </a:rPr>
              <a:t>Bavaharan</a:t>
            </a:r>
            <a:r>
              <a:rPr lang="en-US" sz="3200" b="1" dirty="0" smtClean="0">
                <a:solidFill>
                  <a:schemeClr val="tx1"/>
                </a:solidFill>
                <a:effectLst>
                  <a:outerShdw blurRad="38100" dist="38100" dir="2700000" algn="tl">
                    <a:srgbClr val="000000">
                      <a:alpha val="43137"/>
                    </a:srgbClr>
                  </a:outerShdw>
                </a:effectLst>
                <a:latin typeface="Book Antiqua" pitchFamily="18" charset="0"/>
              </a:rPr>
              <a:t> </a:t>
            </a:r>
          </a:p>
          <a:p>
            <a:pPr algn="ctr"/>
            <a:r>
              <a:rPr lang="en-US" sz="3200" b="1" dirty="0" smtClean="0">
                <a:solidFill>
                  <a:schemeClr val="tx1"/>
                </a:solidFill>
                <a:effectLst>
                  <a:outerShdw blurRad="38100" dist="38100" dir="2700000" algn="tl">
                    <a:srgbClr val="000000">
                      <a:alpha val="43137"/>
                    </a:srgbClr>
                  </a:outerShdw>
                </a:effectLst>
                <a:latin typeface="Book Antiqua" pitchFamily="18" charset="0"/>
              </a:rPr>
              <a:t> </a:t>
            </a:r>
          </a:p>
          <a:p>
            <a:pPr algn="ctr"/>
            <a:r>
              <a:rPr lang="en-US" sz="3200" b="1" dirty="0" smtClean="0">
                <a:solidFill>
                  <a:schemeClr val="tx1"/>
                </a:solidFill>
                <a:effectLst>
                  <a:outerShdw blurRad="38100" dist="38100" dir="2700000" algn="tl">
                    <a:srgbClr val="000000">
                      <a:alpha val="43137"/>
                    </a:srgbClr>
                  </a:outerShdw>
                </a:effectLst>
                <a:latin typeface="Book Antiqua" pitchFamily="18" charset="0"/>
              </a:rPr>
              <a:t>Fetal Medicine Centre </a:t>
            </a:r>
            <a:r>
              <a:rPr lang="en-US" sz="3200" b="1" dirty="0" err="1" smtClean="0">
                <a:solidFill>
                  <a:schemeClr val="tx1"/>
                </a:solidFill>
                <a:effectLst>
                  <a:outerShdw blurRad="38100" dist="38100" dir="2700000" algn="tl">
                    <a:srgbClr val="000000">
                      <a:alpha val="43137"/>
                    </a:srgbClr>
                  </a:outerShdw>
                </a:effectLst>
                <a:latin typeface="Book Antiqua" pitchFamily="18" charset="0"/>
              </a:rPr>
              <a:t>Trichy</a:t>
            </a:r>
            <a:endParaRPr lang="en-US" sz="3200" b="1" dirty="0">
              <a:solidFill>
                <a:schemeClr val="tx1"/>
              </a:solidFill>
              <a:effectLst>
                <a:outerShdw blurRad="38100" dist="38100" dir="2700000" algn="tl">
                  <a:srgbClr val="000000">
                    <a:alpha val="43137"/>
                  </a:srgbClr>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IN" dirty="0"/>
          </a:p>
        </p:txBody>
      </p:sp>
      <p:sp>
        <p:nvSpPr>
          <p:cNvPr id="3" name="Content Placeholder 2"/>
          <p:cNvSpPr>
            <a:spLocks noGrp="1"/>
          </p:cNvSpPr>
          <p:nvPr>
            <p:ph sz="quarter" idx="1"/>
          </p:nvPr>
        </p:nvSpPr>
        <p:spPr/>
        <p:txBody>
          <a:bodyPr/>
          <a:lstStyle/>
          <a:p>
            <a:r>
              <a:rPr lang="en-US" dirty="0" smtClean="0"/>
              <a:t>If Combined Risk </a:t>
            </a:r>
            <a:r>
              <a:rPr lang="en-US" dirty="0" smtClean="0">
                <a:sym typeface="Wingdings" pitchFamily="2" charset="2"/>
              </a:rPr>
              <a:t> 1:50  Invasive testing </a:t>
            </a:r>
          </a:p>
          <a:p>
            <a:r>
              <a:rPr lang="en-US" dirty="0" smtClean="0">
                <a:sym typeface="Wingdings" pitchFamily="2" charset="2"/>
              </a:rPr>
              <a:t>&lt;1:1000 – Screen Negative </a:t>
            </a:r>
          </a:p>
          <a:p>
            <a:r>
              <a:rPr lang="en-US" dirty="0" smtClean="0">
                <a:sym typeface="Wingdings" pitchFamily="2" charset="2"/>
              </a:rPr>
              <a:t>1:50 to 1:1000  </a:t>
            </a:r>
          </a:p>
          <a:p>
            <a:pPr lvl="1"/>
            <a:r>
              <a:rPr lang="en-IN" dirty="0" smtClean="0"/>
              <a:t>absence of the nasal bone, </a:t>
            </a:r>
          </a:p>
          <a:p>
            <a:pPr lvl="1"/>
            <a:r>
              <a:rPr lang="en-IN" dirty="0" smtClean="0"/>
              <a:t>increased impedance to flow in the </a:t>
            </a:r>
            <a:r>
              <a:rPr lang="en-IN" dirty="0" err="1" smtClean="0"/>
              <a:t>ductus</a:t>
            </a:r>
            <a:r>
              <a:rPr lang="en-IN" dirty="0" smtClean="0"/>
              <a:t> </a:t>
            </a:r>
            <a:r>
              <a:rPr lang="en-IN" dirty="0" err="1" smtClean="0"/>
              <a:t>venosus</a:t>
            </a:r>
            <a:r>
              <a:rPr lang="en-IN" dirty="0" smtClean="0"/>
              <a:t> and tricuspid regurgitation</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Biochemical </a:t>
            </a:r>
            <a:endParaRPr lang="en-IN" dirty="0"/>
          </a:p>
        </p:txBody>
      </p:sp>
      <p:sp>
        <p:nvSpPr>
          <p:cNvPr id="3" name="Content Placeholder 2"/>
          <p:cNvSpPr>
            <a:spLocks noGrp="1"/>
          </p:cNvSpPr>
          <p:nvPr>
            <p:ph sz="quarter" idx="1"/>
          </p:nvPr>
        </p:nvSpPr>
        <p:spPr>
          <a:xfrm>
            <a:off x="0" y="1600200"/>
            <a:ext cx="9144000" cy="4495800"/>
          </a:xfrm>
        </p:spPr>
        <p:txBody>
          <a:bodyPr>
            <a:normAutofit fontScale="92500" lnSpcReduction="20000"/>
          </a:bodyPr>
          <a:lstStyle/>
          <a:p>
            <a:r>
              <a:rPr lang="en-IN" dirty="0" smtClean="0"/>
              <a:t>In </a:t>
            </a:r>
            <a:r>
              <a:rPr lang="en-IN" dirty="0" err="1" smtClean="0"/>
              <a:t>trisomy</a:t>
            </a:r>
            <a:r>
              <a:rPr lang="en-IN" dirty="0" smtClean="0"/>
              <a:t> 21 , Serum free </a:t>
            </a:r>
            <a:r>
              <a:rPr lang="en-IN" i="1" dirty="0" smtClean="0"/>
              <a:t>β-</a:t>
            </a:r>
            <a:r>
              <a:rPr lang="en-IN" i="1" dirty="0" err="1" smtClean="0"/>
              <a:t>hCG</a:t>
            </a:r>
            <a:r>
              <a:rPr lang="en-IN" i="1" dirty="0" smtClean="0"/>
              <a:t> is about twice as high and </a:t>
            </a:r>
            <a:r>
              <a:rPr lang="en-IN" dirty="0" smtClean="0"/>
              <a:t>PAPP-A is reduced to half compared with </a:t>
            </a:r>
            <a:r>
              <a:rPr lang="en-IN" dirty="0" err="1" smtClean="0"/>
              <a:t>euploid</a:t>
            </a:r>
            <a:r>
              <a:rPr lang="en-IN" dirty="0" smtClean="0"/>
              <a:t> pregnancies</a:t>
            </a:r>
            <a:br>
              <a:rPr lang="en-IN" dirty="0" smtClean="0"/>
            </a:br>
            <a:endParaRPr lang="en-IN" dirty="0" smtClean="0"/>
          </a:p>
          <a:p>
            <a:r>
              <a:rPr lang="en-IN" dirty="0" err="1" smtClean="0"/>
              <a:t>Trisomies</a:t>
            </a:r>
            <a:r>
              <a:rPr lang="en-IN" dirty="0" smtClean="0"/>
              <a:t> 18 and 13,Serum free </a:t>
            </a:r>
            <a:r>
              <a:rPr lang="en-IN" i="1" dirty="0" smtClean="0"/>
              <a:t>β-</a:t>
            </a:r>
            <a:r>
              <a:rPr lang="en-IN" i="1" dirty="0" err="1" smtClean="0"/>
              <a:t>hCG</a:t>
            </a:r>
            <a:r>
              <a:rPr lang="en-IN" i="1" dirty="0" smtClean="0"/>
              <a:t> </a:t>
            </a:r>
            <a:r>
              <a:rPr lang="en-IN" dirty="0" smtClean="0"/>
              <a:t>and PAPP-A are decreased</a:t>
            </a:r>
            <a:br>
              <a:rPr lang="en-IN" dirty="0" smtClean="0"/>
            </a:br>
            <a:endParaRPr lang="en-IN" dirty="0" smtClean="0"/>
          </a:p>
          <a:p>
            <a:r>
              <a:rPr lang="en-IN" dirty="0" smtClean="0"/>
              <a:t>In cases of sex chromosomal anomalies, maternal serum free </a:t>
            </a:r>
            <a:br>
              <a:rPr lang="en-IN" dirty="0" smtClean="0"/>
            </a:br>
            <a:r>
              <a:rPr lang="en-IN" i="1" dirty="0" smtClean="0"/>
              <a:t>β-</a:t>
            </a:r>
            <a:r>
              <a:rPr lang="en-IN" i="1" dirty="0" err="1" smtClean="0"/>
              <a:t>hCG</a:t>
            </a:r>
            <a:r>
              <a:rPr lang="en-IN" i="1" dirty="0" smtClean="0"/>
              <a:t> is normal and PAPP-A </a:t>
            </a:r>
            <a:r>
              <a:rPr lang="en-IN" dirty="0" smtClean="0"/>
              <a:t>is low</a:t>
            </a:r>
            <a:br>
              <a:rPr lang="en-IN" dirty="0" smtClean="0"/>
            </a:br>
            <a:endParaRPr lang="en-IN" dirty="0" smtClean="0"/>
          </a:p>
          <a:p>
            <a:r>
              <a:rPr lang="en-US" dirty="0" err="1" smtClean="0"/>
              <a:t>Triploidies</a:t>
            </a:r>
            <a:r>
              <a:rPr lang="en-US" dirty="0" smtClean="0"/>
              <a:t> --</a:t>
            </a:r>
            <a:r>
              <a:rPr lang="en-IN" dirty="0" smtClean="0"/>
              <a:t> free </a:t>
            </a:r>
            <a:r>
              <a:rPr lang="en-IN" i="1" dirty="0" smtClean="0"/>
              <a:t>β-</a:t>
            </a:r>
            <a:r>
              <a:rPr lang="en-IN" i="1" dirty="0" err="1" smtClean="0"/>
              <a:t>hCG</a:t>
            </a:r>
            <a:r>
              <a:rPr lang="en-IN" i="1" dirty="0" smtClean="0"/>
              <a:t> and PAPP-A </a:t>
            </a:r>
            <a:r>
              <a:rPr lang="en-IN" dirty="0" smtClean="0"/>
              <a:t>is low</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2819400" y="2514600"/>
            <a:ext cx="4492752" cy="2057400"/>
          </a:xfrm>
        </p:spPr>
        <p:txBody>
          <a:bodyPr>
            <a:normAutofit/>
          </a:bodyPr>
          <a:lstStyle/>
          <a:p>
            <a:pPr>
              <a:buNone/>
            </a:pPr>
            <a:r>
              <a:rPr lang="en-US" sz="8000" b="1" dirty="0" smtClean="0"/>
              <a:t>2D USG</a:t>
            </a:r>
            <a:endParaRPr lang="en-IN" sz="8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4495800" cy="1143000"/>
          </a:xfrm>
        </p:spPr>
        <p:txBody>
          <a:bodyPr>
            <a:normAutofit fontScale="90000"/>
          </a:bodyPr>
          <a:lstStyle/>
          <a:p>
            <a:r>
              <a:rPr lang="en-US" b="1" dirty="0" err="1" smtClean="0">
                <a:solidFill>
                  <a:schemeClr val="tx1"/>
                </a:solidFill>
              </a:rPr>
              <a:t>Nuchal</a:t>
            </a:r>
            <a:r>
              <a:rPr lang="en-US" b="1" dirty="0" smtClean="0">
                <a:solidFill>
                  <a:schemeClr val="tx1"/>
                </a:solidFill>
              </a:rPr>
              <a:t> Translucency </a:t>
            </a:r>
            <a:endParaRPr lang="en-US" b="1" dirty="0">
              <a:solidFill>
                <a:schemeClr val="tx1"/>
              </a:solidFill>
            </a:endParaRPr>
          </a:p>
        </p:txBody>
      </p:sp>
      <p:pic>
        <p:nvPicPr>
          <p:cNvPr id="6" name="Picture 4" descr="ultrasound"/>
          <p:cNvPicPr>
            <a:picLocks noGrp="1" noChangeAspect="1" noChangeArrowheads="1"/>
          </p:cNvPicPr>
          <p:nvPr>
            <p:ph sz="quarter" idx="1"/>
          </p:nvPr>
        </p:nvPicPr>
        <p:blipFill>
          <a:blip r:embed="rId2" cstate="print">
            <a:lum contrast="20000"/>
          </a:blip>
          <a:stretch>
            <a:fillRect/>
          </a:stretch>
        </p:blipFill>
        <p:spPr>
          <a:xfrm>
            <a:off x="3962400" y="3124200"/>
            <a:ext cx="4692139" cy="3454908"/>
          </a:xfrm>
          <a:noFill/>
          <a:ln/>
        </p:spPr>
      </p:pic>
      <p:pic>
        <p:nvPicPr>
          <p:cNvPr id="7" name="Picture 2"/>
          <p:cNvPicPr>
            <a:picLocks noChangeAspect="1" noChangeArrowheads="1"/>
          </p:cNvPicPr>
          <p:nvPr/>
        </p:nvPicPr>
        <p:blipFill>
          <a:blip r:embed="rId3" cstate="print">
            <a:lum contrast="20000"/>
          </a:blip>
          <a:srcRect l="27828" t="19260" r="55679" b="53752"/>
          <a:stretch>
            <a:fillRect/>
          </a:stretch>
        </p:blipFill>
        <p:spPr bwMode="auto">
          <a:xfrm>
            <a:off x="0" y="0"/>
            <a:ext cx="4638261"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24000"/>
            <a:ext cx="9144000" cy="4602163"/>
          </a:xfrm>
        </p:spPr>
        <p:txBody>
          <a:bodyPr>
            <a:noAutofit/>
          </a:bodyPr>
          <a:lstStyle/>
          <a:p>
            <a:r>
              <a:rPr lang="en-US" sz="1800" b="1" dirty="0" smtClean="0"/>
              <a:t>11 to 13 weeks  6days.</a:t>
            </a:r>
          </a:p>
          <a:p>
            <a:r>
              <a:rPr lang="en-US" sz="1800" b="1" dirty="0" smtClean="0"/>
              <a:t>CRL</a:t>
            </a:r>
            <a:r>
              <a:rPr lang="en-US" sz="1800" b="1" dirty="0" smtClean="0">
                <a:sym typeface="Wingdings" pitchFamily="2" charset="2"/>
              </a:rPr>
              <a:t></a:t>
            </a:r>
            <a:r>
              <a:rPr lang="en-US" sz="1800" b="1" dirty="0" smtClean="0"/>
              <a:t>45 and 84mm.</a:t>
            </a:r>
          </a:p>
          <a:p>
            <a:r>
              <a:rPr lang="en-US" sz="1800" b="1" dirty="0" smtClean="0"/>
              <a:t>The magnification of the image </a:t>
            </a:r>
            <a:r>
              <a:rPr lang="en-US" sz="1800" dirty="0" smtClean="0"/>
              <a:t>should be such that the fetal head and thorax occupy the whole screen.</a:t>
            </a:r>
          </a:p>
          <a:p>
            <a:r>
              <a:rPr lang="en-US" sz="1800" b="1" dirty="0" smtClean="0"/>
              <a:t>A mid-</a:t>
            </a:r>
            <a:r>
              <a:rPr lang="en-US" sz="1800" b="1" dirty="0" err="1" smtClean="0"/>
              <a:t>sagittal</a:t>
            </a:r>
            <a:r>
              <a:rPr lang="en-US" sz="1800" b="1" dirty="0" smtClean="0"/>
              <a:t> view of the face</a:t>
            </a:r>
          </a:p>
          <a:p>
            <a:r>
              <a:rPr lang="en-US" sz="1800" dirty="0" smtClean="0"/>
              <a:t>The fetus should be in a </a:t>
            </a:r>
            <a:r>
              <a:rPr lang="en-US" sz="1800" b="1" dirty="0" smtClean="0"/>
              <a:t>neutral position, </a:t>
            </a:r>
            <a:r>
              <a:rPr lang="en-US" sz="1800" dirty="0" smtClean="0"/>
              <a:t>with the head in line with the spine</a:t>
            </a:r>
          </a:p>
          <a:p>
            <a:r>
              <a:rPr lang="en-US" sz="1800" b="1" dirty="0" smtClean="0"/>
              <a:t>Distinguish between fetal skin and amnion.</a:t>
            </a:r>
          </a:p>
          <a:p>
            <a:r>
              <a:rPr lang="en-US" sz="1800" b="1" dirty="0" smtClean="0"/>
              <a:t>The widest part </a:t>
            </a:r>
            <a:r>
              <a:rPr lang="en-US" sz="1800" dirty="0" smtClean="0"/>
              <a:t>of translucency must always be measured.</a:t>
            </a:r>
          </a:p>
          <a:p>
            <a:r>
              <a:rPr lang="en-US" sz="1800" b="1" dirty="0" smtClean="0"/>
              <a:t>Measurements should be taken with the inner border of the horizontal line of the </a:t>
            </a:r>
            <a:r>
              <a:rPr lang="en-US" sz="1800" b="1" dirty="0" err="1" smtClean="0"/>
              <a:t>callipers</a:t>
            </a:r>
            <a:r>
              <a:rPr lang="en-US" sz="1800" b="1" dirty="0" smtClean="0"/>
              <a:t> placed ON the line that defines the </a:t>
            </a:r>
            <a:r>
              <a:rPr lang="en-US" sz="1800" b="1" dirty="0" err="1" smtClean="0"/>
              <a:t>nuchal</a:t>
            </a:r>
            <a:r>
              <a:rPr lang="en-US" sz="1800" b="1" dirty="0" smtClean="0"/>
              <a:t> translucency thickness - the crossbar of the </a:t>
            </a:r>
            <a:r>
              <a:rPr lang="en-US" sz="1800" b="1" dirty="0" err="1" smtClean="0"/>
              <a:t>calliper</a:t>
            </a:r>
            <a:r>
              <a:rPr lang="en-US" sz="1800" b="1" dirty="0" smtClean="0"/>
              <a:t> should be such that it is hardly visible as it merges with the white line of the border, not in the </a:t>
            </a:r>
            <a:r>
              <a:rPr lang="en-US" sz="1800" b="1" dirty="0" err="1" smtClean="0"/>
              <a:t>nuchal</a:t>
            </a:r>
            <a:r>
              <a:rPr lang="en-US" sz="1800" b="1" dirty="0" smtClean="0"/>
              <a:t> fluid.</a:t>
            </a:r>
          </a:p>
          <a:p>
            <a:r>
              <a:rPr lang="en-US" sz="1800" dirty="0" smtClean="0"/>
              <a:t>Turn the gain down.</a:t>
            </a:r>
          </a:p>
          <a:p>
            <a:r>
              <a:rPr lang="en-US" sz="1800" dirty="0" smtClean="0"/>
              <a:t>A new approach for the measurement of NT which improves the accuracy of measurements, is with the use of a </a:t>
            </a:r>
            <a:r>
              <a:rPr lang="en-US" sz="1800" b="1" dirty="0" smtClean="0"/>
              <a:t>semi-automated technique.</a:t>
            </a:r>
          </a:p>
          <a:p>
            <a:endParaRPr lang="en-US" sz="1800" dirty="0" smtClean="0"/>
          </a:p>
          <a:p>
            <a:endParaRPr lang="en-US" sz="1800" b="1" dirty="0"/>
          </a:p>
        </p:txBody>
      </p:sp>
      <p:sp>
        <p:nvSpPr>
          <p:cNvPr id="2" name="Title 1"/>
          <p:cNvSpPr>
            <a:spLocks noGrp="1"/>
          </p:cNvSpPr>
          <p:nvPr>
            <p:ph type="title"/>
          </p:nvPr>
        </p:nvSpPr>
        <p:spPr>
          <a:xfrm>
            <a:off x="0" y="0"/>
            <a:ext cx="8839200" cy="1417638"/>
          </a:xfrm>
        </p:spPr>
        <p:txBody>
          <a:bodyPr>
            <a:normAutofit fontScale="90000"/>
          </a:bodyPr>
          <a:lstStyle/>
          <a:p>
            <a:r>
              <a:rPr lang="en-US" b="1" dirty="0" smtClean="0"/>
              <a:t/>
            </a:r>
            <a:br>
              <a:rPr lang="en-US" b="1" dirty="0" smtClean="0"/>
            </a:br>
            <a:r>
              <a:rPr lang="en-US" b="1" dirty="0" smtClean="0"/>
              <a:t>Protocol for measurement of </a:t>
            </a:r>
            <a:r>
              <a:rPr lang="en-US" b="1" dirty="0" err="1" smtClean="0"/>
              <a:t>nuchal</a:t>
            </a:r>
            <a:r>
              <a:rPr lang="en-US" b="1" dirty="0" smtClean="0"/>
              <a:t> translucency</a:t>
            </a:r>
            <a:br>
              <a:rPr lang="en-US" b="1" dirty="0" smtClean="0"/>
            </a:br>
            <a:endParaRPr lang="en-US" dirty="0"/>
          </a:p>
        </p:txBody>
      </p:sp>
      <p:pic>
        <p:nvPicPr>
          <p:cNvPr id="3075" name="Picture 3"/>
          <p:cNvPicPr>
            <a:picLocks noChangeAspect="1" noChangeArrowheads="1"/>
          </p:cNvPicPr>
          <p:nvPr/>
        </p:nvPicPr>
        <p:blipFill>
          <a:blip r:embed="rId2" cstate="print"/>
          <a:srcRect l="57334" t="30208" r="17204" b="35417"/>
          <a:stretch>
            <a:fillRect/>
          </a:stretch>
        </p:blipFill>
        <p:spPr bwMode="auto">
          <a:xfrm>
            <a:off x="1524000" y="1447800"/>
            <a:ext cx="6324600" cy="48006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lum contrast="20000"/>
          </a:blip>
          <a:srcRect l="57376" t="41666" r="17203" b="19792"/>
          <a:stretch>
            <a:fillRect/>
          </a:stretch>
        </p:blipFill>
        <p:spPr bwMode="auto">
          <a:xfrm>
            <a:off x="1905000" y="1295400"/>
            <a:ext cx="5562600" cy="5316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Horizontal)">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JU 36051.jpg"/>
          <p:cNvPicPr>
            <a:picLocks noGrp="1" noChangeAspect="1"/>
          </p:cNvPicPr>
          <p:nvPr>
            <p:ph sz="quarter" idx="1"/>
          </p:nvPr>
        </p:nvPicPr>
        <p:blipFill>
          <a:blip r:embed="rId2"/>
          <a:stretch>
            <a:fillRect/>
          </a:stretch>
        </p:blipFill>
        <p:spPr>
          <a:xfrm>
            <a:off x="4267200" y="3200400"/>
            <a:ext cx="4876800" cy="3657600"/>
          </a:xfrm>
        </p:spPr>
      </p:pic>
      <p:pic>
        <p:nvPicPr>
          <p:cNvPr id="5" name="Picture 4" descr="MANJU 360510.jpg"/>
          <p:cNvPicPr>
            <a:picLocks noChangeAspect="1"/>
          </p:cNvPicPr>
          <p:nvPr/>
        </p:nvPicPr>
        <p:blipFill>
          <a:blip r:embed="rId3"/>
          <a:stretch>
            <a:fillRect/>
          </a:stretch>
        </p:blipFill>
        <p:spPr>
          <a:xfrm>
            <a:off x="0" y="1485900"/>
            <a:ext cx="4521200" cy="3390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lilly - 3618 27.101.jpg"/>
          <p:cNvPicPr>
            <a:picLocks noGrp="1" noChangeAspect="1"/>
          </p:cNvPicPr>
          <p:nvPr>
            <p:ph sz="quarter" idx="1"/>
          </p:nvPr>
        </p:nvPicPr>
        <p:blipFill>
          <a:blip r:embed="rId2">
            <a:lum contrast="20000"/>
          </a:blip>
          <a:srcRect t="5993"/>
          <a:stretch>
            <a:fillRect/>
          </a:stretch>
        </p:blipFill>
        <p:spPr>
          <a:xfrm>
            <a:off x="1143000" y="1828800"/>
            <a:ext cx="6781800" cy="47815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Overall outcome based on NT</a:t>
            </a:r>
            <a:endParaRPr lang="en-US" b="1" dirty="0">
              <a:solidFill>
                <a:schemeClr val="tx1"/>
              </a:solidFill>
            </a:endParaRPr>
          </a:p>
        </p:txBody>
      </p:sp>
      <p:pic>
        <p:nvPicPr>
          <p:cNvPr id="1026" name="Picture 2"/>
          <p:cNvPicPr>
            <a:picLocks noGrp="1" noChangeAspect="1" noChangeArrowheads="1"/>
          </p:cNvPicPr>
          <p:nvPr>
            <p:ph sz="quarter" idx="1"/>
          </p:nvPr>
        </p:nvPicPr>
        <p:blipFill>
          <a:blip r:embed="rId2" cstate="print"/>
          <a:srcRect l="10244" t="30305" r="17816" b="14135"/>
          <a:stretch>
            <a:fillRect/>
          </a:stretch>
        </p:blipFill>
        <p:spPr bwMode="auto">
          <a:xfrm>
            <a:off x="-46183" y="1600200"/>
            <a:ext cx="9125527"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Risk of a cardiac defect </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b="1" u="sng" dirty="0" smtClean="0">
                <a:solidFill>
                  <a:srgbClr val="002060"/>
                </a:solidFill>
              </a:rPr>
              <a:t>NT measurement 	Cardiac risk </a:t>
            </a:r>
            <a:r>
              <a:rPr lang="en-US" b="1" dirty="0" smtClean="0">
                <a:solidFill>
                  <a:srgbClr val="002060"/>
                </a:solidFill>
              </a:rPr>
              <a:t>	</a:t>
            </a:r>
          </a:p>
          <a:p>
            <a:pPr>
              <a:buNone/>
            </a:pPr>
            <a:r>
              <a:rPr lang="en-US" b="1" dirty="0" smtClean="0">
                <a:solidFill>
                  <a:srgbClr val="002060"/>
                </a:solidFill>
              </a:rPr>
              <a:t>      &lt;95th </a:t>
            </a:r>
            <a:r>
              <a:rPr lang="en-US" b="1" dirty="0" err="1" smtClean="0">
                <a:solidFill>
                  <a:srgbClr val="002060"/>
                </a:solidFill>
              </a:rPr>
              <a:t>centile</a:t>
            </a:r>
            <a:r>
              <a:rPr lang="en-US" b="1" dirty="0" smtClean="0">
                <a:solidFill>
                  <a:srgbClr val="002060"/>
                </a:solidFill>
              </a:rPr>
              <a:t>  	0.16% 	</a:t>
            </a:r>
          </a:p>
          <a:p>
            <a:pPr>
              <a:buNone/>
            </a:pPr>
            <a:r>
              <a:rPr lang="en-US" b="1" dirty="0" smtClean="0">
                <a:solidFill>
                  <a:srgbClr val="002060"/>
                </a:solidFill>
              </a:rPr>
              <a:t>       2.5-3.4 mm 	            1% 	</a:t>
            </a:r>
          </a:p>
          <a:p>
            <a:pPr>
              <a:buNone/>
            </a:pPr>
            <a:r>
              <a:rPr lang="en-US" b="1" dirty="0" smtClean="0">
                <a:solidFill>
                  <a:srgbClr val="002060"/>
                </a:solidFill>
              </a:rPr>
              <a:t>       3.5-4.5 mm             3% 	</a:t>
            </a:r>
          </a:p>
          <a:p>
            <a:pPr>
              <a:buNone/>
            </a:pPr>
            <a:r>
              <a:rPr lang="en-US" b="1" dirty="0" smtClean="0">
                <a:solidFill>
                  <a:srgbClr val="002060"/>
                </a:solidFill>
              </a:rPr>
              <a:t>      4.5-5.4 mm         	7% 	</a:t>
            </a:r>
          </a:p>
          <a:p>
            <a:pPr>
              <a:buNone/>
            </a:pPr>
            <a:r>
              <a:rPr lang="en-US" b="1" dirty="0" smtClean="0">
                <a:solidFill>
                  <a:srgbClr val="002060"/>
                </a:solidFill>
              </a:rPr>
              <a:t>      5.5-6.4 mm 	         20% 	</a:t>
            </a:r>
          </a:p>
          <a:p>
            <a:pPr>
              <a:buNone/>
            </a:pPr>
            <a:r>
              <a:rPr lang="en-US" b="1" dirty="0" smtClean="0">
                <a:solidFill>
                  <a:srgbClr val="002060"/>
                </a:solidFill>
              </a:rPr>
              <a:t>     Above 6.5 mm 	30% 	</a:t>
            </a:r>
          </a:p>
          <a:p>
            <a:endParaRPr lang="en-US"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r>
              <a:rPr lang="en-US" b="1" dirty="0" smtClean="0">
                <a:latin typeface="Aharoni" pitchFamily="2" charset="-79"/>
                <a:cs typeface="Aharoni" pitchFamily="2" charset="-79"/>
              </a:rPr>
              <a:t>Fetal anomalies associated with increased NT </a:t>
            </a:r>
            <a:br>
              <a:rPr lang="en-US" b="1" dirty="0" smtClean="0">
                <a:latin typeface="Aharoni" pitchFamily="2" charset="-79"/>
                <a:cs typeface="Aharoni" pitchFamily="2" charset="-79"/>
              </a:rPr>
            </a:br>
            <a:endParaRPr lang="en-US" dirty="0"/>
          </a:p>
        </p:txBody>
      </p:sp>
      <p:sp>
        <p:nvSpPr>
          <p:cNvPr id="3" name="Content Placeholder 2"/>
          <p:cNvSpPr>
            <a:spLocks noGrp="1"/>
          </p:cNvSpPr>
          <p:nvPr>
            <p:ph sz="quarter" idx="1"/>
          </p:nvPr>
        </p:nvSpPr>
        <p:spPr>
          <a:xfrm>
            <a:off x="457200" y="1143000"/>
            <a:ext cx="8229600" cy="4983163"/>
          </a:xfrm>
        </p:spPr>
        <p:txBody>
          <a:bodyPr>
            <a:noAutofit/>
          </a:bodyPr>
          <a:lstStyle/>
          <a:p>
            <a:endParaRPr lang="en-US" sz="2000" b="1" dirty="0" smtClean="0">
              <a:solidFill>
                <a:srgbClr val="0070C0"/>
              </a:solidFill>
              <a:latin typeface="Aharoni" pitchFamily="2" charset="-79"/>
              <a:cs typeface="Aharoni" pitchFamily="2" charset="-79"/>
            </a:endParaRPr>
          </a:p>
          <a:p>
            <a:pPr lvl="1"/>
            <a:r>
              <a:rPr lang="en-US" sz="2000" b="1" dirty="0" smtClean="0">
                <a:solidFill>
                  <a:srgbClr val="0070C0"/>
                </a:solidFill>
                <a:latin typeface="Aharoni" pitchFamily="2" charset="-79"/>
                <a:cs typeface="Aharoni" pitchFamily="2" charset="-79"/>
              </a:rPr>
              <a:t>Major cardiac defect </a:t>
            </a:r>
          </a:p>
          <a:p>
            <a:pPr lvl="1"/>
            <a:r>
              <a:rPr lang="en-US" sz="2000" b="1" dirty="0" smtClean="0">
                <a:solidFill>
                  <a:srgbClr val="0070C0"/>
                </a:solidFill>
                <a:latin typeface="Aharoni" pitchFamily="2" charset="-79"/>
                <a:cs typeface="Aharoni" pitchFamily="2" charset="-79"/>
              </a:rPr>
              <a:t> Diaphragmatic hernia </a:t>
            </a:r>
          </a:p>
          <a:p>
            <a:pPr lvl="1"/>
            <a:r>
              <a:rPr lang="en-US" sz="2000" b="1" dirty="0" err="1" smtClean="0">
                <a:solidFill>
                  <a:srgbClr val="0070C0"/>
                </a:solidFill>
                <a:latin typeface="Aharoni" pitchFamily="2" charset="-79"/>
                <a:cs typeface="Aharoni" pitchFamily="2" charset="-79"/>
              </a:rPr>
              <a:t>Exomphalos</a:t>
            </a:r>
            <a:r>
              <a:rPr lang="en-US" sz="2000" b="1" dirty="0" smtClean="0">
                <a:solidFill>
                  <a:srgbClr val="0070C0"/>
                </a:solidFill>
                <a:latin typeface="Aharoni" pitchFamily="2" charset="-79"/>
                <a:cs typeface="Aharoni" pitchFamily="2" charset="-79"/>
              </a:rPr>
              <a:t> </a:t>
            </a:r>
          </a:p>
          <a:p>
            <a:pPr lvl="1"/>
            <a:r>
              <a:rPr lang="en-US" sz="2000" b="1" dirty="0" smtClean="0">
                <a:solidFill>
                  <a:srgbClr val="0070C0"/>
                </a:solidFill>
                <a:latin typeface="Aharoni" pitchFamily="2" charset="-79"/>
                <a:cs typeface="Aharoni" pitchFamily="2" charset="-79"/>
              </a:rPr>
              <a:t> Body stalk anomaly </a:t>
            </a:r>
          </a:p>
          <a:p>
            <a:pPr lvl="1"/>
            <a:r>
              <a:rPr lang="en-US" sz="2000" b="1" dirty="0" smtClean="0">
                <a:solidFill>
                  <a:srgbClr val="0070C0"/>
                </a:solidFill>
                <a:latin typeface="Aharoni" pitchFamily="2" charset="-79"/>
                <a:cs typeface="Aharoni" pitchFamily="2" charset="-79"/>
              </a:rPr>
              <a:t>Skeletal defects. </a:t>
            </a:r>
          </a:p>
          <a:p>
            <a:pPr lvl="1"/>
            <a:r>
              <a:rPr lang="en-US" sz="2000" b="1" dirty="0" smtClean="0">
                <a:solidFill>
                  <a:srgbClr val="0070C0"/>
                </a:solidFill>
                <a:latin typeface="Aharoni" pitchFamily="2" charset="-79"/>
                <a:cs typeface="Aharoni" pitchFamily="2" charset="-79"/>
              </a:rPr>
              <a:t>Genetic syndromes </a:t>
            </a:r>
          </a:p>
          <a:p>
            <a:pPr lvl="2"/>
            <a:r>
              <a:rPr lang="en-US" sz="2000" b="1" dirty="0" smtClean="0">
                <a:solidFill>
                  <a:srgbClr val="0070C0"/>
                </a:solidFill>
                <a:latin typeface="Aharoni" pitchFamily="2" charset="-79"/>
                <a:cs typeface="Aharoni" pitchFamily="2" charset="-79"/>
              </a:rPr>
              <a:t> </a:t>
            </a:r>
            <a:r>
              <a:rPr lang="en-US" sz="2000" b="1" dirty="0" err="1" smtClean="0">
                <a:solidFill>
                  <a:srgbClr val="0070C0"/>
                </a:solidFill>
                <a:latin typeface="Aharoni" pitchFamily="2" charset="-79"/>
                <a:cs typeface="Aharoni" pitchFamily="2" charset="-79"/>
              </a:rPr>
              <a:t>Congential</a:t>
            </a:r>
            <a:r>
              <a:rPr lang="en-US" sz="2000" b="1" dirty="0" smtClean="0">
                <a:solidFill>
                  <a:srgbClr val="0070C0"/>
                </a:solidFill>
                <a:latin typeface="Aharoni" pitchFamily="2" charset="-79"/>
                <a:cs typeface="Aharoni" pitchFamily="2" charset="-79"/>
              </a:rPr>
              <a:t> adrenal hyperplasia </a:t>
            </a:r>
          </a:p>
          <a:p>
            <a:pPr lvl="2"/>
            <a:r>
              <a:rPr lang="en-US" sz="2000" b="1" dirty="0" smtClean="0">
                <a:solidFill>
                  <a:srgbClr val="0070C0"/>
                </a:solidFill>
                <a:latin typeface="Aharoni" pitchFamily="2" charset="-79"/>
                <a:cs typeface="Aharoni" pitchFamily="2" charset="-79"/>
              </a:rPr>
              <a:t>Fetal </a:t>
            </a:r>
            <a:r>
              <a:rPr lang="en-US" sz="2000" b="1" dirty="0" err="1" smtClean="0">
                <a:solidFill>
                  <a:srgbClr val="0070C0"/>
                </a:solidFill>
                <a:latin typeface="Aharoni" pitchFamily="2" charset="-79"/>
                <a:cs typeface="Aharoni" pitchFamily="2" charset="-79"/>
              </a:rPr>
              <a:t>akinesia</a:t>
            </a:r>
            <a:r>
              <a:rPr lang="en-US" sz="2000" b="1" dirty="0" smtClean="0">
                <a:solidFill>
                  <a:srgbClr val="0070C0"/>
                </a:solidFill>
                <a:latin typeface="Aharoni" pitchFamily="2" charset="-79"/>
                <a:cs typeface="Aharoni" pitchFamily="2" charset="-79"/>
              </a:rPr>
              <a:t> sequence </a:t>
            </a:r>
          </a:p>
          <a:p>
            <a:pPr lvl="2"/>
            <a:r>
              <a:rPr lang="en-US" sz="2000" b="1" dirty="0" smtClean="0">
                <a:solidFill>
                  <a:srgbClr val="0070C0"/>
                </a:solidFill>
                <a:latin typeface="Aharoni" pitchFamily="2" charset="-79"/>
                <a:cs typeface="Aharoni" pitchFamily="2" charset="-79"/>
              </a:rPr>
              <a:t>Noonan syndrome </a:t>
            </a:r>
          </a:p>
          <a:p>
            <a:pPr lvl="2"/>
            <a:r>
              <a:rPr lang="en-US" sz="2000" b="1" dirty="0" smtClean="0">
                <a:solidFill>
                  <a:srgbClr val="0070C0"/>
                </a:solidFill>
                <a:latin typeface="Aharoni" pitchFamily="2" charset="-79"/>
                <a:cs typeface="Aharoni" pitchFamily="2" charset="-79"/>
              </a:rPr>
              <a:t> Smith-</a:t>
            </a:r>
            <a:r>
              <a:rPr lang="en-US" sz="2000" b="1" dirty="0" err="1" smtClean="0">
                <a:solidFill>
                  <a:srgbClr val="0070C0"/>
                </a:solidFill>
                <a:latin typeface="Aharoni" pitchFamily="2" charset="-79"/>
                <a:cs typeface="Aharoni" pitchFamily="2" charset="-79"/>
              </a:rPr>
              <a:t>Lemli</a:t>
            </a:r>
            <a:r>
              <a:rPr lang="en-US" sz="2000" b="1" dirty="0" smtClean="0">
                <a:solidFill>
                  <a:srgbClr val="0070C0"/>
                </a:solidFill>
                <a:latin typeface="Aharoni" pitchFamily="2" charset="-79"/>
                <a:cs typeface="Aharoni" pitchFamily="2" charset="-79"/>
              </a:rPr>
              <a:t>-</a:t>
            </a:r>
            <a:r>
              <a:rPr lang="en-US" sz="2000" b="1" dirty="0" err="1" smtClean="0">
                <a:solidFill>
                  <a:srgbClr val="0070C0"/>
                </a:solidFill>
                <a:latin typeface="Aharoni" pitchFamily="2" charset="-79"/>
                <a:cs typeface="Aharoni" pitchFamily="2" charset="-79"/>
              </a:rPr>
              <a:t>Opitz</a:t>
            </a:r>
            <a:r>
              <a:rPr lang="en-US" sz="2000" b="1" dirty="0" smtClean="0">
                <a:solidFill>
                  <a:srgbClr val="0070C0"/>
                </a:solidFill>
                <a:latin typeface="Aharoni" pitchFamily="2" charset="-79"/>
                <a:cs typeface="Aharoni" pitchFamily="2" charset="-79"/>
              </a:rPr>
              <a:t> </a:t>
            </a:r>
          </a:p>
          <a:p>
            <a:pPr lvl="2"/>
            <a:r>
              <a:rPr lang="en-US" sz="2000" b="1" dirty="0" smtClean="0">
                <a:solidFill>
                  <a:srgbClr val="0070C0"/>
                </a:solidFill>
                <a:latin typeface="Aharoni" pitchFamily="2" charset="-79"/>
                <a:cs typeface="Aharoni" pitchFamily="2" charset="-79"/>
              </a:rPr>
              <a:t>Spinal muscular atrophy </a:t>
            </a:r>
          </a:p>
          <a:p>
            <a:endParaRPr lang="en-US" sz="2000" b="1" dirty="0" smtClean="0">
              <a:solidFill>
                <a:srgbClr val="0070C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Pregnancy Care</a:t>
            </a:r>
            <a:endParaRPr lang="en-US" b="1" dirty="0">
              <a:solidFill>
                <a:schemeClr val="tx1"/>
              </a:solidFill>
            </a:endParaRPr>
          </a:p>
        </p:txBody>
      </p:sp>
      <p:sp>
        <p:nvSpPr>
          <p:cNvPr id="3" name="Content Placeholder 2"/>
          <p:cNvSpPr>
            <a:spLocks noGrp="1"/>
          </p:cNvSpPr>
          <p:nvPr>
            <p:ph sz="quarter" idx="1"/>
          </p:nvPr>
        </p:nvSpPr>
        <p:spPr/>
        <p:txBody>
          <a:bodyPr/>
          <a:lstStyle/>
          <a:p>
            <a:r>
              <a:rPr lang="en-US" dirty="0" smtClean="0"/>
              <a:t>19</a:t>
            </a:r>
            <a:r>
              <a:rPr lang="en-US" baseline="30000" dirty="0" smtClean="0"/>
              <a:t>th</a:t>
            </a:r>
            <a:r>
              <a:rPr lang="en-US" dirty="0" smtClean="0"/>
              <a:t> century –pregnancy care for wealthy</a:t>
            </a:r>
          </a:p>
          <a:p>
            <a:pPr>
              <a:buNone/>
            </a:pPr>
            <a:endParaRPr lang="en-US" dirty="0" smtClean="0"/>
          </a:p>
          <a:p>
            <a:r>
              <a:rPr lang="en-US" dirty="0" smtClean="0"/>
              <a:t>20</a:t>
            </a:r>
            <a:r>
              <a:rPr lang="en-US" baseline="30000" dirty="0" smtClean="0"/>
              <a:t>th</a:t>
            </a:r>
            <a:r>
              <a:rPr lang="en-US" dirty="0" smtClean="0"/>
              <a:t> century – High MMR &amp; IMR </a:t>
            </a:r>
            <a:r>
              <a:rPr lang="en-US" dirty="0" smtClean="0">
                <a:sym typeface="Wingdings" pitchFamily="2" charset="2"/>
              </a:rPr>
              <a:t> prenatal care </a:t>
            </a:r>
          </a:p>
          <a:p>
            <a:pPr lvl="1"/>
            <a:r>
              <a:rPr lang="en-US" dirty="0" smtClean="0">
                <a:sym typeface="Wingdings" pitchFamily="2" charset="2"/>
              </a:rPr>
              <a:t>16 , 24 , 28 &amp; fortnightly </a:t>
            </a:r>
          </a:p>
          <a:p>
            <a:pPr lvl="1"/>
            <a:r>
              <a:rPr lang="en-US" dirty="0" smtClean="0">
                <a:sym typeface="Wingdings" pitchFamily="2" charset="2"/>
              </a:rPr>
              <a:t>No rationale on timing or clinical content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Interpretation of NT </a:t>
            </a:r>
            <a:endParaRPr lang="en-IN" b="1" dirty="0">
              <a:solidFill>
                <a:schemeClr val="tx1"/>
              </a:solidFill>
            </a:endParaRPr>
          </a:p>
        </p:txBody>
      </p:sp>
      <p:graphicFrame>
        <p:nvGraphicFramePr>
          <p:cNvPr id="9" name="Content Placeholder 8"/>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905000"/>
            <a:ext cx="8153400" cy="523220"/>
          </a:xfrm>
          <a:prstGeom prst="rect">
            <a:avLst/>
          </a:prstGeom>
          <a:noFill/>
        </p:spPr>
        <p:txBody>
          <a:bodyPr wrap="square" rtlCol="0">
            <a:spAutoFit/>
          </a:bodyPr>
          <a:lstStyle/>
          <a:p>
            <a:r>
              <a:rPr lang="en-US" sz="2800" b="1" dirty="0" smtClean="0"/>
              <a:t>Increased NT Points to a possible  Abnormality</a:t>
            </a:r>
            <a:endParaRPr lang="en-IN" sz="2800" b="1" dirty="0"/>
          </a:p>
        </p:txBody>
      </p:sp>
      <p:sp>
        <p:nvSpPr>
          <p:cNvPr id="12" name="TextBox 11"/>
          <p:cNvSpPr txBox="1"/>
          <p:nvPr/>
        </p:nvSpPr>
        <p:spPr>
          <a:xfrm>
            <a:off x="762000" y="5638800"/>
            <a:ext cx="8153400" cy="523220"/>
          </a:xfrm>
          <a:prstGeom prst="rect">
            <a:avLst/>
          </a:prstGeom>
          <a:noFill/>
        </p:spPr>
        <p:txBody>
          <a:bodyPr wrap="square" rtlCol="0">
            <a:spAutoFit/>
          </a:bodyPr>
          <a:lstStyle/>
          <a:p>
            <a:r>
              <a:rPr lang="en-US" sz="2800" b="1" dirty="0" smtClean="0"/>
              <a:t>UNIVERSAL SCREENING – Combined Test  -- OSCAR</a:t>
            </a:r>
            <a:endParaRPr lang="en-IN"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Nasal bone</a:t>
            </a:r>
            <a:endParaRPr lang="en-US" b="1" dirty="0">
              <a:solidFill>
                <a:schemeClr val="tx1"/>
              </a:solidFill>
            </a:endParaRPr>
          </a:p>
        </p:txBody>
      </p:sp>
      <p:pic>
        <p:nvPicPr>
          <p:cNvPr id="4" name="Content Placeholder 3" descr="picture_nasal.jpg"/>
          <p:cNvPicPr>
            <a:picLocks noGrp="1" noChangeAspect="1"/>
          </p:cNvPicPr>
          <p:nvPr>
            <p:ph sz="quarter" idx="1"/>
          </p:nvPr>
        </p:nvPicPr>
        <p:blipFill>
          <a:blip r:embed="rId2" cstate="print"/>
          <a:srcRect b="13495"/>
          <a:stretch>
            <a:fillRect/>
          </a:stretch>
        </p:blipFill>
        <p:spPr>
          <a:xfrm>
            <a:off x="1981199" y="1981200"/>
            <a:ext cx="5784427" cy="4267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Protocol for assessment of the fetal nasal bone</a:t>
            </a:r>
            <a:endParaRPr lang="en-US" dirty="0"/>
          </a:p>
        </p:txBody>
      </p:sp>
      <p:sp>
        <p:nvSpPr>
          <p:cNvPr id="3" name="Content Placeholder 2"/>
          <p:cNvSpPr>
            <a:spLocks noGrp="1"/>
          </p:cNvSpPr>
          <p:nvPr>
            <p:ph sz="quarter" idx="1"/>
          </p:nvPr>
        </p:nvSpPr>
        <p:spPr>
          <a:xfrm>
            <a:off x="228600" y="1676400"/>
            <a:ext cx="8915400" cy="4525963"/>
          </a:xfrm>
        </p:spPr>
        <p:txBody>
          <a:bodyPr>
            <a:noAutofit/>
          </a:bodyPr>
          <a:lstStyle/>
          <a:p>
            <a:r>
              <a:rPr lang="en-US" sz="1800" dirty="0" smtClean="0"/>
              <a:t>The gestational period must be 11 to 13 weeks and six days.</a:t>
            </a:r>
          </a:p>
          <a:p>
            <a:r>
              <a:rPr lang="en-US" sz="1800" dirty="0" smtClean="0"/>
              <a:t>The magnification</a:t>
            </a:r>
          </a:p>
          <a:p>
            <a:r>
              <a:rPr lang="en-US" sz="1800" b="1" dirty="0" smtClean="0"/>
              <a:t>A mid-</a:t>
            </a:r>
            <a:r>
              <a:rPr lang="en-US" sz="1800" b="1" dirty="0" err="1" smtClean="0"/>
              <a:t>sagittal</a:t>
            </a:r>
            <a:r>
              <a:rPr lang="en-US" sz="1800" b="1" dirty="0" smtClean="0"/>
              <a:t> view </a:t>
            </a:r>
            <a:r>
              <a:rPr lang="en-US" sz="1800" dirty="0" smtClean="0"/>
              <a:t>of the face should be obtained. </a:t>
            </a:r>
          </a:p>
          <a:p>
            <a:r>
              <a:rPr lang="en-US" sz="1800" dirty="0" smtClean="0"/>
              <a:t>The ultrasound transducer should be held parallel to the direction of the nose and should be gently tilted from side to side to ensure that the nasal bone is seen separate from the nasal skin.</a:t>
            </a:r>
          </a:p>
          <a:p>
            <a:r>
              <a:rPr lang="en-US" sz="1800" dirty="0" smtClean="0"/>
              <a:t>The </a:t>
            </a:r>
            <a:r>
              <a:rPr lang="en-US" sz="1800" b="1" dirty="0" err="1" smtClean="0"/>
              <a:t>echogenicity</a:t>
            </a:r>
            <a:r>
              <a:rPr lang="en-US" sz="1800" b="1" dirty="0" smtClean="0"/>
              <a:t> of the nasal bone </a:t>
            </a:r>
            <a:r>
              <a:rPr lang="en-US" sz="1800" dirty="0" smtClean="0"/>
              <a:t>should be greater that the skin overlying it. In this respect, the correct view of the nasal bone should demonstrate three distinct lines: the first two lines, which are proximal to the forehead, are horizontal and parallel to each other, resembling an "equal sign". The top line represents the skin and bottom one, which is thicker and more </a:t>
            </a:r>
            <a:r>
              <a:rPr lang="en-US" sz="1800" dirty="0" err="1" smtClean="0"/>
              <a:t>echogenic</a:t>
            </a:r>
            <a:r>
              <a:rPr lang="en-US" sz="1800" dirty="0" smtClean="0"/>
              <a:t> than the overlying skin, represents the nasal bone. A third line, almost in continuity with the skin, but at a higher level, represents the tip of the nose.</a:t>
            </a:r>
          </a:p>
          <a:p>
            <a:r>
              <a:rPr lang="en-US" sz="1800" dirty="0" smtClean="0"/>
              <a:t>When the nasal bone line appears as a thin line, less </a:t>
            </a:r>
            <a:r>
              <a:rPr lang="en-US" sz="1800" dirty="0" err="1" smtClean="0"/>
              <a:t>echogenic</a:t>
            </a:r>
            <a:r>
              <a:rPr lang="en-US" sz="1800" dirty="0" smtClean="0"/>
              <a:t> than the overlying skin, it suggests that the nasal bone is not yet ossified, and it is therefore classified as being absent.</a:t>
            </a:r>
          </a:p>
          <a:p>
            <a:endParaRPr lang="en-US" sz="1800" dirty="0"/>
          </a:p>
        </p:txBody>
      </p:sp>
      <p:pic>
        <p:nvPicPr>
          <p:cNvPr id="4" name="Content Placeholder 3" descr="picture_nasal.jpg"/>
          <p:cNvPicPr>
            <a:picLocks noChangeAspect="1"/>
          </p:cNvPicPr>
          <p:nvPr/>
        </p:nvPicPr>
        <p:blipFill>
          <a:blip r:embed="rId2" cstate="print"/>
          <a:srcRect b="13495"/>
          <a:stretch>
            <a:fillRect/>
          </a:stretch>
        </p:blipFill>
        <p:spPr>
          <a:xfrm>
            <a:off x="1981200" y="1981200"/>
            <a:ext cx="46482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Down`s syndrome</a:t>
            </a:r>
            <a:endParaRPr lang="en-US" b="1" dirty="0">
              <a:solidFill>
                <a:schemeClr val="tx1"/>
              </a:solidFill>
            </a:endParaRPr>
          </a:p>
        </p:txBody>
      </p:sp>
      <p:pic>
        <p:nvPicPr>
          <p:cNvPr id="4" name="Content Placeholder 3" descr="nt inc.jpg"/>
          <p:cNvPicPr>
            <a:picLocks noGrp="1" noChangeAspect="1"/>
          </p:cNvPicPr>
          <p:nvPr>
            <p:ph sz="quarter" idx="1"/>
          </p:nvPr>
        </p:nvPicPr>
        <p:blipFill>
          <a:blip r:embed="rId2" cstate="print"/>
          <a:stretch>
            <a:fillRect/>
          </a:stretch>
        </p:blipFill>
        <p:spPr>
          <a:xfrm>
            <a:off x="1371600" y="1524000"/>
            <a:ext cx="6324600" cy="489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Nasal Bone </a:t>
            </a:r>
            <a:endParaRPr lang="en-IN" dirty="0"/>
          </a:p>
        </p:txBody>
      </p:sp>
      <p:graphicFrame>
        <p:nvGraphicFramePr>
          <p:cNvPr id="14" name="Content Placeholder 13"/>
          <p:cNvGraphicFramePr>
            <a:graphicFrameLocks noGrp="1"/>
          </p:cNvGraphicFramePr>
          <p:nvPr>
            <p:ph sz="quarter" idx="1"/>
          </p:nvPr>
        </p:nvGraphicFramePr>
        <p:xfrm>
          <a:off x="0" y="1600200"/>
          <a:ext cx="8766048"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2438400" y="6132447"/>
            <a:ext cx="5829421" cy="725553"/>
            <a:chOff x="1649701" y="851"/>
            <a:chExt cx="5829421" cy="725553"/>
          </a:xfrm>
        </p:grpSpPr>
        <p:sp>
          <p:nvSpPr>
            <p:cNvPr id="16" name="Pentagon 15"/>
            <p:cNvSpPr/>
            <p:nvPr/>
          </p:nvSpPr>
          <p:spPr>
            <a:xfrm rot="10800000">
              <a:off x="1649701" y="851"/>
              <a:ext cx="5829421" cy="72555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entagon 4"/>
            <p:cNvSpPr/>
            <p:nvPr/>
          </p:nvSpPr>
          <p:spPr>
            <a:xfrm rot="21600000">
              <a:off x="1831092" y="851"/>
              <a:ext cx="5648030" cy="725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949"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onstantia" pitchFamily="18" charset="0"/>
                </a:rPr>
                <a:t>If other parameters are suspicious – Invasive testing </a:t>
              </a:r>
              <a:endParaRPr lang="en-IN" sz="2000" b="1" kern="1200" dirty="0">
                <a:latin typeface="Constantia" pitchFamily="18" charset="0"/>
              </a:endParaRPr>
            </a:p>
          </p:txBody>
        </p:sp>
      </p:grpSp>
      <p:sp>
        <p:nvSpPr>
          <p:cNvPr id="18" name="Down Arrow 17"/>
          <p:cNvSpPr/>
          <p:nvPr/>
        </p:nvSpPr>
        <p:spPr>
          <a:xfrm>
            <a:off x="5334000" y="5867400"/>
            <a:ext cx="3048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Open </a:t>
            </a:r>
            <a:r>
              <a:rPr lang="en-US" i="1" dirty="0" err="1" smtClean="0"/>
              <a:t>Spina</a:t>
            </a:r>
            <a:r>
              <a:rPr lang="en-US" i="1" dirty="0" smtClean="0"/>
              <a:t> Bifida</a:t>
            </a:r>
            <a:br>
              <a:rPr lang="en-US" i="1" dirty="0" smtClean="0"/>
            </a:br>
            <a:endParaRPr lang="en-US" dirty="0"/>
          </a:p>
        </p:txBody>
      </p:sp>
      <p:sp>
        <p:nvSpPr>
          <p:cNvPr id="3" name="Content Placeholder 2"/>
          <p:cNvSpPr>
            <a:spLocks noGrp="1"/>
          </p:cNvSpPr>
          <p:nvPr>
            <p:ph sz="quarter" idx="1"/>
          </p:nvPr>
        </p:nvSpPr>
        <p:spPr>
          <a:xfrm>
            <a:off x="304800" y="1447800"/>
            <a:ext cx="8686800" cy="5410200"/>
          </a:xfrm>
        </p:spPr>
        <p:txBody>
          <a:bodyPr>
            <a:noAutofit/>
          </a:bodyPr>
          <a:lstStyle/>
          <a:p>
            <a:pPr>
              <a:buNone/>
            </a:pPr>
            <a:r>
              <a:rPr lang="en-US" sz="1600" dirty="0" smtClean="0"/>
              <a:t>In almost all cases of open </a:t>
            </a:r>
            <a:r>
              <a:rPr lang="en-US" sz="1600" dirty="0" err="1" smtClean="0"/>
              <a:t>spina</a:t>
            </a:r>
            <a:r>
              <a:rPr lang="en-US" sz="1600" dirty="0" smtClean="0"/>
              <a:t> bifida </a:t>
            </a:r>
            <a:r>
              <a:rPr lang="en-US" sz="1600" dirty="0" smtClean="0">
                <a:sym typeface="Wingdings" pitchFamily="2" charset="2"/>
              </a:rPr>
              <a:t></a:t>
            </a:r>
            <a:r>
              <a:rPr lang="en-US" sz="1600" dirty="0" smtClean="0"/>
              <a:t>associated Arnold-</a:t>
            </a:r>
            <a:r>
              <a:rPr lang="en-US" sz="1600" dirty="0" err="1" smtClean="0"/>
              <a:t>Chiari</a:t>
            </a:r>
            <a:r>
              <a:rPr lang="en-US" sz="1600" dirty="0" smtClean="0"/>
              <a:t> malformation </a:t>
            </a:r>
          </a:p>
          <a:p>
            <a:pPr>
              <a:buNone/>
            </a:pPr>
            <a:r>
              <a:rPr lang="en-US" sz="1600" dirty="0" smtClean="0"/>
              <a:t>	</a:t>
            </a:r>
            <a:r>
              <a:rPr lang="en-US" sz="1600" dirty="0" smtClean="0">
                <a:sym typeface="Wingdings" pitchFamily="2" charset="2"/>
              </a:rPr>
              <a:t> C</a:t>
            </a:r>
            <a:r>
              <a:rPr lang="en-US" sz="1600" dirty="0" smtClean="0"/>
              <a:t>onsequence of leakage of cerebrospinal fluid into the amniotic cavity and hypotension</a:t>
            </a:r>
          </a:p>
          <a:p>
            <a:pPr>
              <a:buNone/>
            </a:pPr>
            <a:r>
              <a:rPr lang="en-US" sz="1600" dirty="0" smtClean="0"/>
              <a:t>in the subarachnoid spaces </a:t>
            </a:r>
            <a:r>
              <a:rPr lang="en-US" sz="1600" dirty="0" smtClean="0">
                <a:sym typeface="Wingdings" pitchFamily="2" charset="2"/>
              </a:rPr>
              <a:t> </a:t>
            </a:r>
            <a:r>
              <a:rPr lang="en-US" sz="1600" dirty="0" smtClean="0"/>
              <a:t>caudal displacement of the brain and obstructive hydrocephalus. </a:t>
            </a:r>
          </a:p>
          <a:p>
            <a:pPr>
              <a:buNone/>
            </a:pPr>
            <a:r>
              <a:rPr lang="en-US" sz="1600" b="1" dirty="0" smtClean="0"/>
              <a:t>In the second trimester of pregnancy, the manifestations of the Arnold- </a:t>
            </a:r>
            <a:r>
              <a:rPr lang="en-US" sz="1600" b="1" dirty="0" err="1" smtClean="0"/>
              <a:t>Chiari</a:t>
            </a:r>
            <a:r>
              <a:rPr lang="en-US" sz="1600" b="1" dirty="0" smtClean="0"/>
              <a:t> malformation are the lemon and banana signs</a:t>
            </a:r>
          </a:p>
          <a:p>
            <a:pPr>
              <a:buNone/>
            </a:pPr>
            <a:endParaRPr lang="en-US" sz="1600" dirty="0" smtClean="0"/>
          </a:p>
          <a:p>
            <a:pPr>
              <a:buNone/>
            </a:pPr>
            <a:r>
              <a:rPr lang="en-US" sz="1600" b="1" dirty="0" smtClean="0"/>
              <a:t>Caudal displacement of the brain is apparent at 11–13 weeks in the same </a:t>
            </a:r>
            <a:r>
              <a:rPr lang="en-US" sz="1600" b="1" dirty="0" err="1" smtClean="0"/>
              <a:t>midsagittal</a:t>
            </a:r>
            <a:r>
              <a:rPr lang="en-US" sz="1600" b="1" dirty="0" smtClean="0"/>
              <a:t> view of the fetal face </a:t>
            </a:r>
          </a:p>
          <a:p>
            <a:pPr>
              <a:buNone/>
            </a:pPr>
            <a:endParaRPr lang="en-US" sz="1600" b="1" dirty="0" smtClean="0"/>
          </a:p>
          <a:p>
            <a:pPr>
              <a:buNone/>
            </a:pPr>
            <a:r>
              <a:rPr lang="en-US" sz="1600" dirty="0" smtClean="0"/>
              <a:t>the lower part of the fetal brain between the sphenoid bone </a:t>
            </a:r>
            <a:r>
              <a:rPr lang="en-US" sz="1600" dirty="0" err="1" smtClean="0"/>
              <a:t>anteriorly</a:t>
            </a:r>
            <a:r>
              <a:rPr lang="en-US" sz="1600" dirty="0" smtClean="0"/>
              <a:t> and the occipital bone </a:t>
            </a:r>
            <a:r>
              <a:rPr lang="en-US" sz="1600" dirty="0" err="1" smtClean="0"/>
              <a:t>posteriorly</a:t>
            </a:r>
            <a:r>
              <a:rPr lang="en-US" sz="1600" dirty="0" smtClean="0"/>
              <a:t> can be divided into the brain stem in the   front and a combination of the fourth ventricle and cistern magna in the back </a:t>
            </a:r>
          </a:p>
          <a:p>
            <a:pPr>
              <a:buNone/>
            </a:pPr>
            <a:r>
              <a:rPr lang="en-US" sz="1600" dirty="0" smtClean="0"/>
              <a:t>In fetuses with open </a:t>
            </a:r>
            <a:r>
              <a:rPr lang="en-US" sz="1600" dirty="0" err="1" smtClean="0"/>
              <a:t>spina</a:t>
            </a:r>
            <a:r>
              <a:rPr lang="en-US" sz="1600" dirty="0" smtClean="0"/>
              <a:t> bifida, </a:t>
            </a:r>
            <a:r>
              <a:rPr lang="en-US" sz="1600" b="1" dirty="0" smtClean="0"/>
              <a:t>the brain stem diameter is increased </a:t>
            </a:r>
            <a:r>
              <a:rPr lang="en-US" sz="1600" dirty="0" smtClean="0"/>
              <a:t>and the diameter of the fourth ventricle-</a:t>
            </a:r>
            <a:r>
              <a:rPr lang="en-US" sz="1600" dirty="0" err="1" smtClean="0"/>
              <a:t>cisterna</a:t>
            </a:r>
            <a:r>
              <a:rPr lang="en-US" sz="1600" dirty="0" smtClean="0"/>
              <a:t> magna complex is decreased.</a:t>
            </a:r>
          </a:p>
          <a:p>
            <a:pPr>
              <a:buNone/>
            </a:pPr>
            <a:r>
              <a:rPr lang="en-US" sz="1600" dirty="0" err="1" smtClean="0"/>
              <a:t>Hypoplasia</a:t>
            </a:r>
            <a:r>
              <a:rPr lang="en-US" sz="1600" dirty="0" smtClean="0"/>
              <a:t> of </a:t>
            </a:r>
            <a:r>
              <a:rPr lang="en-US" sz="1600" dirty="0" err="1" smtClean="0"/>
              <a:t>vermis</a:t>
            </a:r>
            <a:r>
              <a:rPr lang="en-US" sz="1600" dirty="0" smtClean="0"/>
              <a:t> &amp; cerebellum  can also be picked up in 1</a:t>
            </a:r>
            <a:r>
              <a:rPr lang="en-US" sz="1600" baseline="30000" dirty="0" smtClean="0"/>
              <a:t>st</a:t>
            </a:r>
            <a:r>
              <a:rPr lang="en-US" sz="1600" dirty="0" smtClean="0"/>
              <a:t> trimester</a:t>
            </a:r>
            <a:endParaRPr lang="en-US" sz="1600" dirty="0"/>
          </a:p>
        </p:txBody>
      </p:sp>
      <p:sp>
        <p:nvSpPr>
          <p:cNvPr id="4" name="TextBox 3"/>
          <p:cNvSpPr txBox="1"/>
          <p:nvPr/>
        </p:nvSpPr>
        <p:spPr>
          <a:xfrm>
            <a:off x="1447800" y="3505200"/>
            <a:ext cx="5715000" cy="1938992"/>
          </a:xfrm>
          <a:prstGeom prst="rect">
            <a:avLst/>
          </a:prstGeom>
          <a:solidFill>
            <a:schemeClr val="accent2">
              <a:lumMod val="75000"/>
            </a:schemeClr>
          </a:solidFill>
        </p:spPr>
        <p:txBody>
          <a:bodyPr wrap="square" rtlCol="0">
            <a:spAutoFit/>
          </a:bodyPr>
          <a:lstStyle/>
          <a:p>
            <a:pPr algn="ctr"/>
            <a:r>
              <a:rPr lang="en-US" sz="6000" dirty="0" smtClean="0"/>
              <a:t>Intracranial Translucency</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Intracranial Translucency</a:t>
            </a:r>
            <a:endParaRPr lang="en-US" dirty="0"/>
          </a:p>
        </p:txBody>
      </p:sp>
      <p:pic>
        <p:nvPicPr>
          <p:cNvPr id="5122" name="Picture 2"/>
          <p:cNvPicPr>
            <a:picLocks noGrp="1" noChangeAspect="1" noChangeArrowheads="1"/>
          </p:cNvPicPr>
          <p:nvPr>
            <p:ph sz="quarter" idx="1"/>
          </p:nvPr>
        </p:nvPicPr>
        <p:blipFill>
          <a:blip r:embed="rId2" cstate="print"/>
          <a:srcRect l="37695" t="13469" r="34176" b="44441"/>
          <a:stretch>
            <a:fillRect/>
          </a:stretch>
        </p:blipFill>
        <p:spPr bwMode="auto">
          <a:xfrm>
            <a:off x="0" y="1295400"/>
            <a:ext cx="4800600" cy="4038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66270" t="13469" r="8351" b="44441"/>
          <a:stretch>
            <a:fillRect/>
          </a:stretch>
        </p:blipFill>
        <p:spPr bwMode="auto">
          <a:xfrm>
            <a:off x="4812792" y="1295400"/>
            <a:ext cx="433120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Trimester Detectable Abnormalities</a:t>
            </a:r>
            <a:endParaRPr lang="en-IN" b="1" dirty="0">
              <a:solidFill>
                <a:schemeClr val="tx1"/>
              </a:solidFill>
            </a:endParaRPr>
          </a:p>
        </p:txBody>
      </p:sp>
      <p:sp>
        <p:nvSpPr>
          <p:cNvPr id="3" name="Content Placeholder 2"/>
          <p:cNvSpPr>
            <a:spLocks noGrp="1"/>
          </p:cNvSpPr>
          <p:nvPr>
            <p:ph sz="quarter" idx="1"/>
          </p:nvPr>
        </p:nvSpPr>
        <p:spPr/>
        <p:txBody>
          <a:bodyPr/>
          <a:lstStyle/>
          <a:p>
            <a:r>
              <a:rPr lang="en-US" b="1" dirty="0" smtClean="0">
                <a:latin typeface="Book Antiqua" pitchFamily="18" charset="0"/>
              </a:rPr>
              <a:t>B</a:t>
            </a:r>
            <a:r>
              <a:rPr lang="en-US" dirty="0" smtClean="0">
                <a:latin typeface="Book Antiqua" pitchFamily="18" charset="0"/>
              </a:rPr>
              <a:t>ody stalk anomaly, anencephaly, </a:t>
            </a:r>
            <a:r>
              <a:rPr lang="en-US" dirty="0" err="1" smtClean="0">
                <a:latin typeface="Book Antiqua" pitchFamily="18" charset="0"/>
              </a:rPr>
              <a:t>alobar</a:t>
            </a:r>
            <a:r>
              <a:rPr lang="en-US" dirty="0" smtClean="0">
                <a:latin typeface="Book Antiqua" pitchFamily="18" charset="0"/>
              </a:rPr>
              <a:t> </a:t>
            </a:r>
            <a:r>
              <a:rPr lang="en-US" dirty="0" err="1" smtClean="0">
                <a:latin typeface="Book Antiqua" pitchFamily="18" charset="0"/>
              </a:rPr>
              <a:t>holoprosencephaly</a:t>
            </a:r>
            <a:r>
              <a:rPr lang="en-US" dirty="0" smtClean="0">
                <a:latin typeface="Book Antiqua" pitchFamily="18" charset="0"/>
              </a:rPr>
              <a:t>, </a:t>
            </a:r>
            <a:r>
              <a:rPr lang="en-US" dirty="0" err="1" smtClean="0">
                <a:latin typeface="Book Antiqua" pitchFamily="18" charset="0"/>
              </a:rPr>
              <a:t>exomphalos</a:t>
            </a:r>
            <a:r>
              <a:rPr lang="en-US" dirty="0" smtClean="0">
                <a:latin typeface="Book Antiqua" pitchFamily="18" charset="0"/>
              </a:rPr>
              <a:t>, </a:t>
            </a:r>
            <a:r>
              <a:rPr lang="en-US" dirty="0" err="1" smtClean="0">
                <a:latin typeface="Book Antiqua" pitchFamily="18" charset="0"/>
              </a:rPr>
              <a:t>gastroschisis</a:t>
            </a:r>
            <a:r>
              <a:rPr lang="en-US" dirty="0" smtClean="0">
                <a:latin typeface="Book Antiqua" pitchFamily="18" charset="0"/>
              </a:rPr>
              <a:t> </a:t>
            </a:r>
            <a:r>
              <a:rPr lang="en-US" dirty="0" err="1" smtClean="0">
                <a:latin typeface="Book Antiqua" pitchFamily="18" charset="0"/>
              </a:rPr>
              <a:t>megacystis</a:t>
            </a:r>
            <a:r>
              <a:rPr lang="en-US" dirty="0" smtClean="0">
                <a:latin typeface="Book Antiqua" pitchFamily="18" charset="0"/>
              </a:rPr>
              <a:t>. </a:t>
            </a:r>
          </a:p>
          <a:p>
            <a:r>
              <a:rPr lang="en-US" dirty="0" smtClean="0">
                <a:latin typeface="Book Antiqua" pitchFamily="18" charset="0"/>
              </a:rPr>
              <a:t>Amelia or </a:t>
            </a:r>
            <a:r>
              <a:rPr lang="en-US" dirty="0" err="1" smtClean="0">
                <a:latin typeface="Book Antiqua" pitchFamily="18" charset="0"/>
              </a:rPr>
              <a:t>Phocomelia</a:t>
            </a:r>
            <a:r>
              <a:rPr lang="en-US" dirty="0" smtClean="0">
                <a:latin typeface="Book Antiqua" pitchFamily="18" charset="0"/>
              </a:rPr>
              <a:t> </a:t>
            </a:r>
          </a:p>
          <a:p>
            <a:endParaRPr lang="en-US" dirty="0" smtClean="0">
              <a:latin typeface="Book Antiqua" pitchFamily="18" charset="0"/>
            </a:endParaRP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102352" cy="990600"/>
          </a:xfrm>
        </p:spPr>
        <p:txBody>
          <a:bodyPr>
            <a:normAutofit fontScale="90000"/>
          </a:bodyPr>
          <a:lstStyle/>
          <a:p>
            <a:r>
              <a:rPr lang="en-US" dirty="0" smtClean="0"/>
              <a:t>Detectable abnormalities</a:t>
            </a:r>
            <a:endParaRPr lang="en-IN" dirty="0"/>
          </a:p>
        </p:txBody>
      </p:sp>
      <p:sp>
        <p:nvSpPr>
          <p:cNvPr id="3" name="Content Placeholder 2"/>
          <p:cNvSpPr>
            <a:spLocks noGrp="1"/>
          </p:cNvSpPr>
          <p:nvPr>
            <p:ph sz="quarter" idx="1"/>
          </p:nvPr>
        </p:nvSpPr>
        <p:spPr/>
        <p:txBody>
          <a:bodyPr/>
          <a:lstStyle/>
          <a:p>
            <a:endParaRPr lang="en-IN" dirty="0"/>
          </a:p>
        </p:txBody>
      </p:sp>
      <p:pic>
        <p:nvPicPr>
          <p:cNvPr id="4" name="Picture 3" descr="Alobar holoproscencephaly.png"/>
          <p:cNvPicPr>
            <a:picLocks noChangeAspect="1"/>
          </p:cNvPicPr>
          <p:nvPr/>
        </p:nvPicPr>
        <p:blipFill>
          <a:blip r:embed="rId2"/>
          <a:stretch>
            <a:fillRect/>
          </a:stretch>
        </p:blipFill>
        <p:spPr>
          <a:xfrm>
            <a:off x="5690571" y="0"/>
            <a:ext cx="3453429" cy="2438400"/>
          </a:xfrm>
          <a:prstGeom prst="rect">
            <a:avLst/>
          </a:prstGeom>
        </p:spPr>
      </p:pic>
      <p:pic>
        <p:nvPicPr>
          <p:cNvPr id="5" name="Picture 4" descr="anencephaly.jpg"/>
          <p:cNvPicPr>
            <a:picLocks noChangeAspect="1"/>
          </p:cNvPicPr>
          <p:nvPr/>
        </p:nvPicPr>
        <p:blipFill>
          <a:blip r:embed="rId3"/>
          <a:srcRect b="13333"/>
          <a:stretch>
            <a:fillRect/>
          </a:stretch>
        </p:blipFill>
        <p:spPr>
          <a:xfrm>
            <a:off x="0" y="1676400"/>
            <a:ext cx="4691984" cy="2971800"/>
          </a:xfrm>
          <a:prstGeom prst="rect">
            <a:avLst/>
          </a:prstGeom>
        </p:spPr>
      </p:pic>
      <p:pic>
        <p:nvPicPr>
          <p:cNvPr id="6" name="Picture 5" descr="Body stalk.gif"/>
          <p:cNvPicPr>
            <a:picLocks noChangeAspect="1"/>
          </p:cNvPicPr>
          <p:nvPr/>
        </p:nvPicPr>
        <p:blipFill>
          <a:blip r:embed="rId4"/>
          <a:stretch>
            <a:fillRect/>
          </a:stretch>
        </p:blipFill>
        <p:spPr>
          <a:xfrm>
            <a:off x="3124200" y="3921252"/>
            <a:ext cx="3124200" cy="2936748"/>
          </a:xfrm>
          <a:prstGeom prst="rect">
            <a:avLst/>
          </a:prstGeom>
        </p:spPr>
      </p:pic>
      <p:pic>
        <p:nvPicPr>
          <p:cNvPr id="7" name="Picture 6" descr="gastroschisis.jpg"/>
          <p:cNvPicPr>
            <a:picLocks noChangeAspect="1"/>
          </p:cNvPicPr>
          <p:nvPr/>
        </p:nvPicPr>
        <p:blipFill>
          <a:blip r:embed="rId5"/>
          <a:stretch>
            <a:fillRect/>
          </a:stretch>
        </p:blipFill>
        <p:spPr>
          <a:xfrm>
            <a:off x="5562600" y="2743200"/>
            <a:ext cx="3481988" cy="2286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brindha -nt2.jpg"/>
          <p:cNvPicPr>
            <a:picLocks noGrp="1" noChangeAspect="1"/>
          </p:cNvPicPr>
          <p:nvPr>
            <p:ph sz="quarter" idx="1"/>
          </p:nvPr>
        </p:nvPicPr>
        <p:blipFill>
          <a:blip r:embed="rId2"/>
          <a:srcRect t="4372"/>
          <a:stretch>
            <a:fillRect/>
          </a:stretch>
        </p:blipFill>
        <p:spPr>
          <a:xfrm>
            <a:off x="0" y="152400"/>
            <a:ext cx="4648200" cy="3333750"/>
          </a:xfrm>
        </p:spPr>
      </p:pic>
      <p:pic>
        <p:nvPicPr>
          <p:cNvPr id="5" name="Picture 4" descr="brindha -nt5.jpg"/>
          <p:cNvPicPr>
            <a:picLocks noChangeAspect="1"/>
          </p:cNvPicPr>
          <p:nvPr/>
        </p:nvPicPr>
        <p:blipFill>
          <a:blip r:embed="rId3"/>
          <a:srcRect l="581" t="4651"/>
          <a:stretch>
            <a:fillRect/>
          </a:stretch>
        </p:blipFill>
        <p:spPr>
          <a:xfrm>
            <a:off x="4800600" y="152400"/>
            <a:ext cx="4343400" cy="3124200"/>
          </a:xfrm>
          <a:prstGeom prst="rect">
            <a:avLst/>
          </a:prstGeom>
        </p:spPr>
      </p:pic>
      <p:pic>
        <p:nvPicPr>
          <p:cNvPr id="6" name="Picture 5" descr="brindha -nt7.jpg"/>
          <p:cNvPicPr>
            <a:picLocks noChangeAspect="1"/>
          </p:cNvPicPr>
          <p:nvPr/>
        </p:nvPicPr>
        <p:blipFill>
          <a:blip r:embed="rId4"/>
          <a:srcRect t="3226"/>
          <a:stretch>
            <a:fillRect/>
          </a:stretch>
        </p:blipFill>
        <p:spPr>
          <a:xfrm>
            <a:off x="0" y="3429000"/>
            <a:ext cx="4724400" cy="3429000"/>
          </a:xfrm>
          <a:prstGeom prst="rect">
            <a:avLst/>
          </a:prstGeom>
        </p:spPr>
      </p:pic>
      <p:pic>
        <p:nvPicPr>
          <p:cNvPr id="7" name="Picture 6" descr="brindha -nt8.jpg"/>
          <p:cNvPicPr>
            <a:picLocks noChangeAspect="1"/>
          </p:cNvPicPr>
          <p:nvPr/>
        </p:nvPicPr>
        <p:blipFill>
          <a:blip r:embed="rId5"/>
          <a:srcRect t="4545"/>
          <a:stretch>
            <a:fillRect/>
          </a:stretch>
        </p:blipFill>
        <p:spPr>
          <a:xfrm>
            <a:off x="4673600" y="3505200"/>
            <a:ext cx="4470400" cy="3200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quarter" idx="1"/>
          </p:nvPr>
        </p:nvPicPr>
        <p:blipFill>
          <a:blip r:embed="rId2" cstate="print"/>
          <a:srcRect l="32015" t="20203" r="43374" b="46124"/>
          <a:stretch>
            <a:fillRect/>
          </a:stretch>
        </p:blipFill>
        <p:spPr bwMode="auto">
          <a:xfrm>
            <a:off x="457200" y="0"/>
            <a:ext cx="8435340" cy="648872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27" name="Picture 3"/>
          <p:cNvPicPr>
            <a:picLocks noChangeAspect="1" noChangeArrowheads="1"/>
          </p:cNvPicPr>
          <p:nvPr/>
        </p:nvPicPr>
        <p:blipFill>
          <a:blip r:embed="rId3" cstate="print"/>
          <a:srcRect l="31259" t="27083" r="43558" b="37500"/>
          <a:stretch>
            <a:fillRect/>
          </a:stretch>
        </p:blipFill>
        <p:spPr bwMode="auto">
          <a:xfrm>
            <a:off x="381000" y="21503"/>
            <a:ext cx="8763000" cy="6836498"/>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rot lat="0" lon="21299999" rev="0"/>
            </a:camera>
            <a:lightRig rig="twoPt" dir="t"/>
          </a:scene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nodeType="clickEffect">
                                  <p:stCondLst>
                                    <p:cond delay="0"/>
                                  </p:stCondLst>
                                  <p:childTnLst>
                                    <p:animEffect transition="out" filter="blinds(horizontal)">
                                      <p:cBhvr>
                                        <p:cTn id="13" dur="500"/>
                                        <p:tgtEl>
                                          <p:spTgt spid="1027"/>
                                        </p:tgtEl>
                                      </p:cBhvr>
                                    </p:animEffect>
                                    <p:set>
                                      <p:cBhvr>
                                        <p:cTn id="14" dur="1" fill="hold">
                                          <p:stCondLst>
                                            <p:cond delay="499"/>
                                          </p:stCondLst>
                                        </p:cTn>
                                        <p:tgtEl>
                                          <p:spTgt spid="10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4" name="Picture 3" descr="brindha -nt16.jpg"/>
          <p:cNvPicPr>
            <a:picLocks noChangeAspect="1"/>
          </p:cNvPicPr>
          <p:nvPr/>
        </p:nvPicPr>
        <p:blipFill>
          <a:blip r:embed="rId2"/>
          <a:srcRect t="4735"/>
          <a:stretch>
            <a:fillRect/>
          </a:stretch>
        </p:blipFill>
        <p:spPr>
          <a:xfrm>
            <a:off x="152400" y="1676400"/>
            <a:ext cx="5562600" cy="3974400"/>
          </a:xfrm>
          <a:prstGeom prst="rect">
            <a:avLst/>
          </a:prstGeom>
        </p:spPr>
      </p:pic>
      <p:pic>
        <p:nvPicPr>
          <p:cNvPr id="5" name="Picture 4" descr="brindha -nt19.jpg"/>
          <p:cNvPicPr>
            <a:picLocks noChangeAspect="1"/>
          </p:cNvPicPr>
          <p:nvPr/>
        </p:nvPicPr>
        <p:blipFill>
          <a:blip r:embed="rId3"/>
          <a:srcRect t="3933"/>
          <a:stretch>
            <a:fillRect/>
          </a:stretch>
        </p:blipFill>
        <p:spPr>
          <a:xfrm>
            <a:off x="4384800" y="3429000"/>
            <a:ext cx="4759200" cy="3429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Book Antiqua" pitchFamily="18" charset="0"/>
              </a:rPr>
              <a:t>1</a:t>
            </a:r>
            <a:r>
              <a:rPr lang="en-US" sz="3200" b="1" baseline="30000" dirty="0" smtClean="0">
                <a:solidFill>
                  <a:schemeClr val="tx1"/>
                </a:solidFill>
                <a:latin typeface="Book Antiqua" pitchFamily="18" charset="0"/>
              </a:rPr>
              <a:t>st</a:t>
            </a:r>
            <a:r>
              <a:rPr lang="en-US" sz="3200" b="1" dirty="0" smtClean="0">
                <a:solidFill>
                  <a:schemeClr val="tx1"/>
                </a:solidFill>
                <a:latin typeface="Book Antiqua" pitchFamily="18" charset="0"/>
              </a:rPr>
              <a:t> trimester Undetectable abnormalities </a:t>
            </a:r>
            <a:endParaRPr lang="en-IN" sz="3200" dirty="0">
              <a:solidFill>
                <a:schemeClr val="tx1"/>
              </a:solidFill>
            </a:endParaRPr>
          </a:p>
        </p:txBody>
      </p:sp>
      <p:sp>
        <p:nvSpPr>
          <p:cNvPr id="3" name="Content Placeholder 2"/>
          <p:cNvSpPr>
            <a:spLocks noGrp="1"/>
          </p:cNvSpPr>
          <p:nvPr>
            <p:ph sz="quarter" idx="1"/>
          </p:nvPr>
        </p:nvSpPr>
        <p:spPr/>
        <p:txBody>
          <a:bodyPr/>
          <a:lstStyle/>
          <a:p>
            <a:r>
              <a:rPr lang="en-US" dirty="0" smtClean="0">
                <a:latin typeface="Book Antiqua" pitchFamily="18" charset="0"/>
              </a:rPr>
              <a:t>because they are manifested only during the second or third trimester of pregnancy, </a:t>
            </a:r>
          </a:p>
          <a:p>
            <a:pPr lvl="1"/>
            <a:r>
              <a:rPr lang="en-US" dirty="0" smtClean="0">
                <a:latin typeface="Book Antiqua" pitchFamily="18" charset="0"/>
              </a:rPr>
              <a:t> </a:t>
            </a:r>
            <a:r>
              <a:rPr lang="en-US" dirty="0" err="1" smtClean="0">
                <a:latin typeface="Book Antiqua" pitchFamily="18" charset="0"/>
              </a:rPr>
              <a:t>microcephaly</a:t>
            </a:r>
            <a:r>
              <a:rPr lang="en-US" dirty="0" smtClean="0">
                <a:latin typeface="Book Antiqua" pitchFamily="18" charset="0"/>
              </a:rPr>
              <a:t>,</a:t>
            </a:r>
          </a:p>
          <a:p>
            <a:pPr lvl="1"/>
            <a:r>
              <a:rPr lang="en-US" dirty="0" smtClean="0">
                <a:latin typeface="Book Antiqua" pitchFamily="18" charset="0"/>
              </a:rPr>
              <a:t> agenesis of the corpus </a:t>
            </a:r>
            <a:r>
              <a:rPr lang="en-US" dirty="0" err="1" smtClean="0">
                <a:latin typeface="Book Antiqua" pitchFamily="18" charset="0"/>
              </a:rPr>
              <a:t>callosum</a:t>
            </a:r>
            <a:r>
              <a:rPr lang="en-US" dirty="0" smtClean="0">
                <a:latin typeface="Book Antiqua" pitchFamily="18" charset="0"/>
              </a:rPr>
              <a:t>, </a:t>
            </a:r>
          </a:p>
          <a:p>
            <a:pPr lvl="1"/>
            <a:r>
              <a:rPr lang="en-US" dirty="0" err="1" smtClean="0">
                <a:latin typeface="Book Antiqua" pitchFamily="18" charset="0"/>
              </a:rPr>
              <a:t>semilobar</a:t>
            </a:r>
            <a:r>
              <a:rPr lang="en-US" dirty="0" smtClean="0">
                <a:latin typeface="Book Antiqua" pitchFamily="18" charset="0"/>
              </a:rPr>
              <a:t> </a:t>
            </a:r>
            <a:r>
              <a:rPr lang="en-US" dirty="0" err="1" smtClean="0">
                <a:latin typeface="Book Antiqua" pitchFamily="18" charset="0"/>
              </a:rPr>
              <a:t>holoprosencephaly</a:t>
            </a:r>
            <a:r>
              <a:rPr lang="en-US" dirty="0" smtClean="0">
                <a:latin typeface="Book Antiqua" pitchFamily="18" charset="0"/>
              </a:rPr>
              <a:t>, </a:t>
            </a:r>
          </a:p>
          <a:p>
            <a:pPr lvl="1"/>
            <a:r>
              <a:rPr lang="en-US" dirty="0" err="1" smtClean="0">
                <a:latin typeface="Book Antiqua" pitchFamily="18" charset="0"/>
              </a:rPr>
              <a:t>hypoplasia</a:t>
            </a:r>
            <a:r>
              <a:rPr lang="en-US" dirty="0" smtClean="0">
                <a:latin typeface="Book Antiqua" pitchFamily="18" charset="0"/>
              </a:rPr>
              <a:t> of the cerebellum or </a:t>
            </a:r>
            <a:r>
              <a:rPr lang="en-US" dirty="0" err="1" smtClean="0">
                <a:latin typeface="Book Antiqua" pitchFamily="18" charset="0"/>
              </a:rPr>
              <a:t>vermis</a:t>
            </a:r>
            <a:r>
              <a:rPr lang="en-US" dirty="0" smtClean="0">
                <a:latin typeface="Book Antiqua" pitchFamily="18" charset="0"/>
              </a:rPr>
              <a:t>,</a:t>
            </a:r>
          </a:p>
          <a:p>
            <a:pPr lvl="1"/>
            <a:r>
              <a:rPr lang="en-US" dirty="0" smtClean="0">
                <a:latin typeface="Book Antiqua" pitchFamily="18" charset="0"/>
              </a:rPr>
              <a:t> cystic </a:t>
            </a:r>
            <a:r>
              <a:rPr lang="en-US" dirty="0" err="1" smtClean="0">
                <a:latin typeface="Book Antiqua" pitchFamily="18" charset="0"/>
              </a:rPr>
              <a:t>adenomatoidmalformation</a:t>
            </a:r>
            <a:r>
              <a:rPr lang="en-US" dirty="0" smtClean="0">
                <a:latin typeface="Book Antiqua" pitchFamily="18" charset="0"/>
              </a:rPr>
              <a:t> or</a:t>
            </a:r>
          </a:p>
          <a:p>
            <a:pPr lvl="1"/>
            <a:r>
              <a:rPr lang="en-US" dirty="0" smtClean="0">
                <a:latin typeface="Book Antiqua" pitchFamily="18" charset="0"/>
              </a:rPr>
              <a:t> pulmonary sequestration</a:t>
            </a:r>
          </a:p>
          <a:p>
            <a:pPr lvl="1"/>
            <a:r>
              <a:rPr lang="en-US" dirty="0" smtClean="0">
                <a:latin typeface="Book Antiqua" pitchFamily="18" charset="0"/>
              </a:rPr>
              <a:t>bowel obstruction.</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381000" y="1447800"/>
            <a:ext cx="7543800" cy="3200400"/>
          </a:xfrm>
        </p:spPr>
        <p:txBody>
          <a:bodyPr>
            <a:normAutofit/>
          </a:bodyPr>
          <a:lstStyle/>
          <a:p>
            <a:pPr>
              <a:buNone/>
            </a:pPr>
            <a:endParaRPr lang="en-US" b="1" dirty="0" smtClean="0">
              <a:latin typeface="Cooper Std Black" pitchFamily="18" charset="0"/>
            </a:endParaRPr>
          </a:p>
          <a:p>
            <a:pPr>
              <a:buNone/>
            </a:pPr>
            <a:r>
              <a:rPr lang="en-US" b="1" dirty="0" smtClean="0">
                <a:latin typeface="Cooper Std Black" pitchFamily="18" charset="0"/>
              </a:rPr>
              <a:t>DOPPLER IN 1</a:t>
            </a:r>
            <a:r>
              <a:rPr lang="en-US" b="1" baseline="30000" dirty="0" smtClean="0">
                <a:latin typeface="Cooper Std Black" pitchFamily="18" charset="0"/>
              </a:rPr>
              <a:t>ST</a:t>
            </a:r>
            <a:r>
              <a:rPr lang="en-US" b="1" dirty="0" smtClean="0">
                <a:latin typeface="Cooper Std Black" pitchFamily="18" charset="0"/>
              </a:rPr>
              <a:t> TRIMESTER</a:t>
            </a:r>
            <a:endParaRPr lang="en-IN" b="1" dirty="0">
              <a:latin typeface="Cooper Std Black"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705600" cy="1143000"/>
          </a:xfrm>
        </p:spPr>
        <p:txBody>
          <a:bodyPr>
            <a:normAutofit/>
          </a:bodyPr>
          <a:lstStyle/>
          <a:p>
            <a:r>
              <a:rPr lang="en-US" b="1" dirty="0" err="1" smtClean="0"/>
              <a:t>Ductus</a:t>
            </a:r>
            <a:r>
              <a:rPr lang="en-US" b="1" dirty="0" smtClean="0"/>
              <a:t> </a:t>
            </a:r>
            <a:r>
              <a:rPr lang="en-US" b="1" dirty="0" err="1" smtClean="0"/>
              <a:t>Venosus</a:t>
            </a:r>
            <a:endParaRPr lang="en-US" b="1" dirty="0"/>
          </a:p>
        </p:txBody>
      </p:sp>
      <p:pic>
        <p:nvPicPr>
          <p:cNvPr id="7" name="Content Placeholder 6" descr="dv.jpg"/>
          <p:cNvPicPr>
            <a:picLocks noGrp="1" noChangeAspect="1"/>
          </p:cNvPicPr>
          <p:nvPr>
            <p:ph sz="quarter" idx="1"/>
          </p:nvPr>
        </p:nvPicPr>
        <p:blipFill>
          <a:blip r:embed="rId2" cstate="print"/>
          <a:srcRect l="2278" t="64407"/>
          <a:stretch>
            <a:fillRect/>
          </a:stretch>
        </p:blipFill>
        <p:spPr>
          <a:xfrm>
            <a:off x="1524000" y="5029200"/>
            <a:ext cx="5857875" cy="1600200"/>
          </a:xfrm>
        </p:spPr>
      </p:pic>
      <p:pic>
        <p:nvPicPr>
          <p:cNvPr id="5" name="Picture 4" descr="dv 2.jpg"/>
          <p:cNvPicPr>
            <a:picLocks noChangeAspect="1"/>
          </p:cNvPicPr>
          <p:nvPr/>
        </p:nvPicPr>
        <p:blipFill>
          <a:blip r:embed="rId3" cstate="print"/>
          <a:srcRect l="29167" r="12500" b="40278"/>
          <a:stretch>
            <a:fillRect/>
          </a:stretch>
        </p:blipFill>
        <p:spPr>
          <a:xfrm>
            <a:off x="2286000" y="1676400"/>
            <a:ext cx="4267200" cy="3276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Protocol for the assessment of the </a:t>
            </a:r>
            <a:r>
              <a:rPr lang="en-US" b="1" dirty="0" err="1" smtClean="0"/>
              <a:t>ductus</a:t>
            </a:r>
            <a:r>
              <a:rPr lang="en-US" b="1" dirty="0" smtClean="0"/>
              <a:t> </a:t>
            </a:r>
            <a:r>
              <a:rPr lang="en-US" b="1" dirty="0" err="1" smtClean="0"/>
              <a:t>venosus</a:t>
            </a:r>
            <a:r>
              <a:rPr lang="en-US" b="1" dirty="0" smtClean="0"/>
              <a:t/>
            </a:r>
            <a:br>
              <a:rPr lang="en-US" b="1" dirty="0" smtClean="0"/>
            </a:br>
            <a:endParaRPr lang="en-US" dirty="0"/>
          </a:p>
        </p:txBody>
      </p:sp>
      <p:sp>
        <p:nvSpPr>
          <p:cNvPr id="3" name="Content Placeholder 2"/>
          <p:cNvSpPr>
            <a:spLocks noGrp="1"/>
          </p:cNvSpPr>
          <p:nvPr>
            <p:ph sz="quarter" idx="1"/>
          </p:nvPr>
        </p:nvSpPr>
        <p:spPr>
          <a:xfrm>
            <a:off x="457200" y="1524000"/>
            <a:ext cx="8686800" cy="5334000"/>
          </a:xfrm>
        </p:spPr>
        <p:txBody>
          <a:bodyPr>
            <a:normAutofit fontScale="62500" lnSpcReduction="20000"/>
          </a:bodyPr>
          <a:lstStyle/>
          <a:p>
            <a:r>
              <a:rPr lang="en-US" b="1" dirty="0" smtClean="0"/>
              <a:t>The gestational period must be 11 to 13 weeks and six days.</a:t>
            </a:r>
            <a:br>
              <a:rPr lang="en-US" b="1" dirty="0" smtClean="0"/>
            </a:br>
            <a:endParaRPr lang="en-US" b="1" dirty="0" smtClean="0"/>
          </a:p>
          <a:p>
            <a:r>
              <a:rPr lang="en-US" b="1" dirty="0" smtClean="0"/>
              <a:t>The examination should be undertaken during fetal quiescence.</a:t>
            </a:r>
            <a:br>
              <a:rPr lang="en-US" b="1" dirty="0" smtClean="0"/>
            </a:br>
            <a:endParaRPr lang="en-US" b="1" dirty="0" smtClean="0"/>
          </a:p>
          <a:p>
            <a:r>
              <a:rPr lang="en-US" b="1" dirty="0" smtClean="0"/>
              <a:t>The magnification of the image </a:t>
            </a:r>
            <a:r>
              <a:rPr lang="en-US" b="1" dirty="0" smtClean="0">
                <a:sym typeface="Wingdings" pitchFamily="2" charset="2"/>
              </a:rPr>
              <a:t> </a:t>
            </a:r>
            <a:r>
              <a:rPr lang="en-US" b="1" dirty="0" smtClean="0"/>
              <a:t>fetal thorax and abdomen occupy the whole image.</a:t>
            </a:r>
            <a:br>
              <a:rPr lang="en-US" b="1" dirty="0" smtClean="0"/>
            </a:br>
            <a:endParaRPr lang="en-US" b="1" dirty="0" smtClean="0"/>
          </a:p>
          <a:p>
            <a:r>
              <a:rPr lang="en-US" b="1" dirty="0" smtClean="0"/>
              <a:t>A right ventral mid-</a:t>
            </a:r>
            <a:r>
              <a:rPr lang="en-US" b="1" dirty="0" err="1" smtClean="0"/>
              <a:t>sagittal</a:t>
            </a:r>
            <a:r>
              <a:rPr lang="en-US" b="1" dirty="0" smtClean="0"/>
              <a:t> view of the fetal trunk should be obtained and color flow mapping should be undertaken to demonstrate the umbilical vein, </a:t>
            </a:r>
            <a:r>
              <a:rPr lang="en-US" b="1" dirty="0" err="1" smtClean="0"/>
              <a:t>ductus</a:t>
            </a:r>
            <a:r>
              <a:rPr lang="en-US" b="1" dirty="0" smtClean="0"/>
              <a:t> </a:t>
            </a:r>
            <a:r>
              <a:rPr lang="en-US" b="1" dirty="0" err="1" smtClean="0"/>
              <a:t>venosus</a:t>
            </a:r>
            <a:r>
              <a:rPr lang="en-US" b="1" dirty="0" smtClean="0"/>
              <a:t> and fetal heart.</a:t>
            </a:r>
            <a:br>
              <a:rPr lang="en-US" b="1" dirty="0" smtClean="0"/>
            </a:br>
            <a:endParaRPr lang="en-US" b="1" dirty="0" smtClean="0"/>
          </a:p>
          <a:p>
            <a:r>
              <a:rPr lang="en-US" b="1" dirty="0" smtClean="0"/>
              <a:t>The pulsed Doppler sample volume should be small (0.5-1.0 mm)</a:t>
            </a:r>
            <a:br>
              <a:rPr lang="en-US" b="1" dirty="0" smtClean="0"/>
            </a:br>
            <a:endParaRPr lang="en-US" b="1" dirty="0" smtClean="0"/>
          </a:p>
          <a:p>
            <a:r>
              <a:rPr lang="en-US" b="1" dirty="0" smtClean="0"/>
              <a:t>The </a:t>
            </a:r>
            <a:r>
              <a:rPr lang="en-US" b="1" dirty="0" err="1" smtClean="0"/>
              <a:t>insonation</a:t>
            </a:r>
            <a:r>
              <a:rPr lang="en-US" b="1" dirty="0" smtClean="0"/>
              <a:t> </a:t>
            </a:r>
            <a:r>
              <a:rPr lang="en-US" b="1" dirty="0" err="1" smtClean="0"/>
              <a:t>angle</a:t>
            </a:r>
            <a:r>
              <a:rPr lang="en-US" b="1" dirty="0" err="1" smtClean="0">
                <a:sym typeface="Wingdings" pitchFamily="2" charset="2"/>
              </a:rPr>
              <a:t>less</a:t>
            </a:r>
            <a:r>
              <a:rPr lang="en-US" b="1" dirty="0" smtClean="0">
                <a:sym typeface="Wingdings" pitchFamily="2" charset="2"/>
              </a:rPr>
              <a:t> </a:t>
            </a:r>
            <a:r>
              <a:rPr lang="en-US" b="1" dirty="0" smtClean="0"/>
              <a:t>than 30 degrees.</a:t>
            </a:r>
            <a:br>
              <a:rPr lang="en-US" b="1" dirty="0" smtClean="0"/>
            </a:br>
            <a:endParaRPr lang="en-US" b="1" dirty="0" smtClean="0"/>
          </a:p>
          <a:p>
            <a:r>
              <a:rPr lang="en-US" b="1" dirty="0" smtClean="0"/>
              <a:t>The filter should be set at a low frequency (50-70 Hz)</a:t>
            </a:r>
            <a:br>
              <a:rPr lang="en-US" b="1" dirty="0" smtClean="0"/>
            </a:br>
            <a:endParaRPr lang="en-US" b="1" dirty="0" smtClean="0"/>
          </a:p>
          <a:p>
            <a:r>
              <a:rPr lang="en-US" b="1" dirty="0" smtClean="0"/>
              <a:t>The sweep speed should be high (2-3 cm/s) so that the waveforms are spread allowing better assessment of the a-wave.</a:t>
            </a:r>
          </a:p>
          <a:p>
            <a:pPr>
              <a:buNone/>
            </a:pPr>
            <a:endParaRPr lang="en-US" b="1" dirty="0">
              <a:solidFill>
                <a:schemeClr val="bg1"/>
              </a:solidFill>
            </a:endParaRPr>
          </a:p>
        </p:txBody>
      </p:sp>
      <p:pic>
        <p:nvPicPr>
          <p:cNvPr id="5" name="Picture 4" descr="Rajarajeswari -NT6.jpg"/>
          <p:cNvPicPr>
            <a:picLocks noChangeAspect="1"/>
          </p:cNvPicPr>
          <p:nvPr/>
        </p:nvPicPr>
        <p:blipFill>
          <a:blip r:embed="rId2"/>
          <a:stretch>
            <a:fillRect/>
          </a:stretch>
        </p:blipFill>
        <p:spPr>
          <a:xfrm>
            <a:off x="1219200" y="1524000"/>
            <a:ext cx="67056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l="57573" t="37040" r="16870" b="44440"/>
          <a:stretch>
            <a:fillRect/>
          </a:stretch>
        </p:blipFill>
        <p:spPr bwMode="auto">
          <a:xfrm>
            <a:off x="0" y="0"/>
            <a:ext cx="7107382" cy="28956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57573" t="62294" r="16870" b="20870"/>
          <a:stretch>
            <a:fillRect/>
          </a:stretch>
        </p:blipFill>
        <p:spPr bwMode="auto">
          <a:xfrm>
            <a:off x="1531620" y="4038601"/>
            <a:ext cx="761238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a:t>
            </a:r>
            <a:r>
              <a:rPr lang="en-US" dirty="0" err="1" smtClean="0"/>
              <a:t>Ductus</a:t>
            </a:r>
            <a:r>
              <a:rPr lang="en-US" dirty="0" smtClean="0"/>
              <a:t> </a:t>
            </a:r>
            <a:endParaRPr lang="en-IN" dirty="0"/>
          </a:p>
        </p:txBody>
      </p:sp>
      <p:graphicFrame>
        <p:nvGraphicFramePr>
          <p:cNvPr id="4" name="Content Placeholder 13"/>
          <p:cNvGraphicFramePr>
            <a:graphicFrameLocks noGrp="1"/>
          </p:cNvGraphicFramePr>
          <p:nvPr>
            <p:ph sz="quarter" idx="1"/>
          </p:nvPr>
        </p:nvGraphicFramePr>
        <p:xfrm>
          <a:off x="228601" y="1524000"/>
          <a:ext cx="89153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013684" y="6180664"/>
            <a:ext cx="5130316" cy="677336"/>
            <a:chOff x="2282823" y="42772"/>
            <a:chExt cx="5130316" cy="677336"/>
          </a:xfrm>
        </p:grpSpPr>
        <p:sp>
          <p:nvSpPr>
            <p:cNvPr id="6" name="Pentagon 5"/>
            <p:cNvSpPr/>
            <p:nvPr/>
          </p:nvSpPr>
          <p:spPr>
            <a:xfrm rot="10800000">
              <a:off x="2282823" y="42772"/>
              <a:ext cx="5130316" cy="67733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 4"/>
            <p:cNvSpPr/>
            <p:nvPr/>
          </p:nvSpPr>
          <p:spPr>
            <a:xfrm rot="21600000">
              <a:off x="2452159" y="42772"/>
              <a:ext cx="4960980" cy="677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332"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latin typeface="Constantia" pitchFamily="18" charset="0"/>
                </a:rPr>
                <a:t>Anomaly &amp; fetal Echo </a:t>
              </a:r>
              <a:endParaRPr lang="en-IN" sz="2400" b="1" kern="1200" dirty="0">
                <a:solidFill>
                  <a:srgbClr val="FF0000"/>
                </a:solidFill>
                <a:latin typeface="Constantia" pitchFamily="18" charset="0"/>
              </a:endParaRPr>
            </a:p>
          </p:txBody>
        </p:sp>
      </p:grpSp>
      <p:sp>
        <p:nvSpPr>
          <p:cNvPr id="8" name="Down Arrow 7"/>
          <p:cNvSpPr/>
          <p:nvPr/>
        </p:nvSpPr>
        <p:spPr>
          <a:xfrm>
            <a:off x="5867400" y="5791200"/>
            <a:ext cx="304800" cy="6096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7315200" y="5791200"/>
            <a:ext cx="304800" cy="6096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DUCTUS VENOSUS FLOW</a:t>
            </a:r>
            <a:br>
              <a:rPr lang="en-US" dirty="0" smtClean="0"/>
            </a:br>
            <a:endParaRPr lang="en-US" dirty="0"/>
          </a:p>
        </p:txBody>
      </p:sp>
      <p:sp>
        <p:nvSpPr>
          <p:cNvPr id="3" name="Content Placeholder 2"/>
          <p:cNvSpPr>
            <a:spLocks noGrp="1"/>
          </p:cNvSpPr>
          <p:nvPr>
            <p:ph sz="quarter" idx="1"/>
          </p:nvPr>
        </p:nvSpPr>
        <p:spPr>
          <a:xfrm>
            <a:off x="0" y="1600200"/>
            <a:ext cx="8991600" cy="4525963"/>
          </a:xfrm>
        </p:spPr>
        <p:txBody>
          <a:bodyPr>
            <a:normAutofit/>
          </a:bodyPr>
          <a:lstStyle/>
          <a:p>
            <a:endParaRPr lang="en-US" sz="1600" dirty="0" smtClean="0"/>
          </a:p>
          <a:p>
            <a:endParaRPr lang="en-US" sz="1600" dirty="0" smtClean="0"/>
          </a:p>
          <a:p>
            <a:pPr>
              <a:buNone/>
            </a:pPr>
            <a:r>
              <a:rPr lang="en-US" sz="2000" b="1" dirty="0" smtClean="0"/>
              <a:t> NO OF CASES          REVERSAL            ANEUPLOIDIES   CARDIAC ANOMALIES</a:t>
            </a:r>
          </a:p>
          <a:p>
            <a:pPr>
              <a:buNone/>
            </a:pPr>
            <a:r>
              <a:rPr lang="en-US" sz="2000" b="1" dirty="0" smtClean="0"/>
              <a:t>       942                        18                                 4                        9</a:t>
            </a:r>
          </a:p>
          <a:p>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Tricuspid valve</a:t>
            </a:r>
            <a:endParaRPr lang="en-US" dirty="0"/>
          </a:p>
        </p:txBody>
      </p:sp>
      <p:pic>
        <p:nvPicPr>
          <p:cNvPr id="4" name="Content Placeholder 3" descr="picture_tricuspid.jpg"/>
          <p:cNvPicPr>
            <a:picLocks noGrp="1" noChangeAspect="1"/>
          </p:cNvPicPr>
          <p:nvPr>
            <p:ph sz="quarter" idx="1"/>
          </p:nvPr>
        </p:nvPicPr>
        <p:blipFill>
          <a:blip r:embed="rId2" cstate="print"/>
          <a:srcRect b="22418"/>
          <a:stretch>
            <a:fillRect/>
          </a:stretch>
        </p:blipFill>
        <p:spPr>
          <a:xfrm>
            <a:off x="5029200" y="3810000"/>
            <a:ext cx="3963406" cy="3048000"/>
          </a:xfrm>
        </p:spPr>
      </p:pic>
      <p:pic>
        <p:nvPicPr>
          <p:cNvPr id="5" name="Picture 2"/>
          <p:cNvPicPr>
            <a:picLocks noChangeAspect="1" noChangeArrowheads="1"/>
          </p:cNvPicPr>
          <p:nvPr/>
        </p:nvPicPr>
        <p:blipFill>
          <a:blip r:embed="rId3" cstate="print"/>
          <a:srcRect l="17817" t="15152" r="14030" b="9085"/>
          <a:stretch>
            <a:fillRect/>
          </a:stretch>
        </p:blipFill>
        <p:spPr bwMode="auto">
          <a:xfrm>
            <a:off x="0" y="1524000"/>
            <a:ext cx="499872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Tricuspid Regurgitation</a:t>
            </a:r>
            <a:endParaRPr lang="en-US" dirty="0"/>
          </a:p>
        </p:txBody>
      </p:sp>
      <p:pic>
        <p:nvPicPr>
          <p:cNvPr id="4098" name="Picture 2"/>
          <p:cNvPicPr>
            <a:picLocks noGrp="1" noChangeAspect="1" noChangeArrowheads="1"/>
          </p:cNvPicPr>
          <p:nvPr>
            <p:ph sz="quarter" idx="1"/>
          </p:nvPr>
        </p:nvPicPr>
        <p:blipFill>
          <a:blip r:embed="rId2" cstate="print">
            <a:lum contrast="20000"/>
          </a:blip>
          <a:srcRect l="57573" t="41502" r="16870" b="30972"/>
          <a:stretch>
            <a:fillRect/>
          </a:stretch>
        </p:blipFill>
        <p:spPr bwMode="auto">
          <a:xfrm>
            <a:off x="1371600" y="2286000"/>
            <a:ext cx="6324600" cy="3829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6600" b="1" dirty="0" smtClean="0">
                <a:latin typeface="Bookman Old Style" pitchFamily="18" charset="0"/>
              </a:rPr>
              <a:t>80 yr old Pyramid of care has shifted in </a:t>
            </a:r>
          </a:p>
          <a:p>
            <a:pPr algn="ctr">
              <a:buNone/>
            </a:pPr>
            <a:r>
              <a:rPr lang="en-US" sz="6600" b="1" dirty="0" smtClean="0">
                <a:latin typeface="Bookman Old Style" pitchFamily="18" charset="0"/>
              </a:rPr>
              <a:t>2011</a:t>
            </a:r>
            <a:endParaRPr lang="en-US" sz="66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of Tricuspid regurgitation</a:t>
            </a:r>
            <a:endParaRPr lang="en-IN" dirty="0"/>
          </a:p>
        </p:txBody>
      </p:sp>
      <p:graphicFrame>
        <p:nvGraphicFramePr>
          <p:cNvPr id="4" name="Content Placeholder 1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013684" y="6180664"/>
            <a:ext cx="5130316" cy="677336"/>
            <a:chOff x="2282823" y="42772"/>
            <a:chExt cx="5130316" cy="677336"/>
          </a:xfrm>
        </p:grpSpPr>
        <p:sp>
          <p:nvSpPr>
            <p:cNvPr id="6" name="Pentagon 5"/>
            <p:cNvSpPr/>
            <p:nvPr/>
          </p:nvSpPr>
          <p:spPr>
            <a:xfrm rot="10800000">
              <a:off x="2282823" y="42772"/>
              <a:ext cx="5130316" cy="67733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 4"/>
            <p:cNvSpPr/>
            <p:nvPr/>
          </p:nvSpPr>
          <p:spPr>
            <a:xfrm rot="21600000">
              <a:off x="2452159" y="42772"/>
              <a:ext cx="4960980" cy="677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6332" tIns="91440" rIns="170688"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latin typeface="Constantia" pitchFamily="18" charset="0"/>
                </a:rPr>
                <a:t>Anomaly &amp; fetal Echo </a:t>
              </a:r>
              <a:endParaRPr lang="en-IN" sz="2400" b="1" kern="1200" dirty="0">
                <a:solidFill>
                  <a:srgbClr val="FF0000"/>
                </a:solidFill>
                <a:latin typeface="Constantia" pitchFamily="18" charset="0"/>
              </a:endParaRPr>
            </a:p>
          </p:txBody>
        </p:sp>
      </p:grpSp>
      <p:sp>
        <p:nvSpPr>
          <p:cNvPr id="8" name="Down Arrow 7"/>
          <p:cNvSpPr/>
          <p:nvPr/>
        </p:nvSpPr>
        <p:spPr>
          <a:xfrm>
            <a:off x="5715000" y="5638800"/>
            <a:ext cx="304800" cy="6096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7315200" y="5638800"/>
            <a:ext cx="304800" cy="6096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715962"/>
          </a:xfrm>
        </p:spPr>
        <p:txBody>
          <a:bodyPr>
            <a:normAutofit fontScale="90000"/>
          </a:bodyPr>
          <a:lstStyle/>
          <a:p>
            <a:r>
              <a:rPr lang="en-US" b="1" dirty="0" smtClean="0"/>
              <a:t>Uterine artery PI</a:t>
            </a:r>
            <a:endParaRPr lang="en-US" b="1" dirty="0"/>
          </a:p>
        </p:txBody>
      </p:sp>
      <p:sp>
        <p:nvSpPr>
          <p:cNvPr id="3" name="Content Placeholder 2"/>
          <p:cNvSpPr>
            <a:spLocks noGrp="1"/>
          </p:cNvSpPr>
          <p:nvPr>
            <p:ph sz="quarter" idx="1"/>
          </p:nvPr>
        </p:nvSpPr>
        <p:spPr>
          <a:xfrm>
            <a:off x="0" y="1524000"/>
            <a:ext cx="9144000" cy="5334000"/>
          </a:xfrm>
        </p:spPr>
        <p:txBody>
          <a:bodyPr>
            <a:normAutofit fontScale="92500" lnSpcReduction="20000"/>
          </a:bodyPr>
          <a:lstStyle/>
          <a:p>
            <a:r>
              <a:rPr lang="en-US" b="1" dirty="0" smtClean="0"/>
              <a:t>Aim of identifying women at high-risk for subsequent development of preeclampsia</a:t>
            </a:r>
          </a:p>
          <a:p>
            <a:pPr>
              <a:buNone/>
            </a:pPr>
            <a:endParaRPr lang="en-US" dirty="0" smtClean="0"/>
          </a:p>
          <a:p>
            <a:r>
              <a:rPr lang="en-US" dirty="0" smtClean="0"/>
              <a:t>screening by maternal history may detect only about 30% of those that will develop preeclampsia for a false positive rate of 5%</a:t>
            </a:r>
          </a:p>
          <a:p>
            <a:pPr>
              <a:buNone/>
            </a:pPr>
            <a:endParaRPr lang="en-US" dirty="0" smtClean="0"/>
          </a:p>
          <a:p>
            <a:r>
              <a:rPr lang="en-US" dirty="0" smtClean="0"/>
              <a:t>Improve pregnancy outcome because intensive maternal and fetal monitoring in such patients would lead to an earlier diagnosis of the clinical signs of the disease and the associated fetal growth restriction </a:t>
            </a:r>
          </a:p>
          <a:p>
            <a:pPr lvl="1"/>
            <a:r>
              <a:rPr lang="en-US" dirty="0" smtClean="0"/>
              <a:t> avoid the development of serious complications through such interventions as the administration of antihypertensive medication and early delivery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14400"/>
          </a:xfrm>
        </p:spPr>
        <p:txBody>
          <a:bodyPr>
            <a:normAutofit fontScale="90000"/>
          </a:bodyPr>
          <a:lstStyle/>
          <a:p>
            <a:r>
              <a:rPr lang="en-US" sz="3200" b="1" dirty="0" smtClean="0">
                <a:solidFill>
                  <a:schemeClr val="tx1"/>
                </a:solidFill>
              </a:rPr>
              <a:t>Protocol for first-trimester measurement of the uterine artery </a:t>
            </a:r>
            <a:r>
              <a:rPr lang="en-US" sz="3200" b="1" dirty="0" smtClean="0">
                <a:solidFill>
                  <a:schemeClr val="tx1"/>
                </a:solidFill>
              </a:rPr>
              <a:t>PI</a:t>
            </a:r>
            <a:endParaRPr lang="en-US" sz="3200" dirty="0">
              <a:solidFill>
                <a:schemeClr val="tx1"/>
              </a:solidFill>
            </a:endParaRPr>
          </a:p>
        </p:txBody>
      </p:sp>
      <p:sp>
        <p:nvSpPr>
          <p:cNvPr id="3" name="Content Placeholder 2"/>
          <p:cNvSpPr>
            <a:spLocks noGrp="1"/>
          </p:cNvSpPr>
          <p:nvPr>
            <p:ph sz="quarter" idx="1"/>
          </p:nvPr>
        </p:nvSpPr>
        <p:spPr>
          <a:xfrm>
            <a:off x="0" y="1524000"/>
            <a:ext cx="9144000" cy="5059363"/>
          </a:xfrm>
        </p:spPr>
        <p:txBody>
          <a:bodyPr>
            <a:normAutofit fontScale="77500" lnSpcReduction="20000"/>
          </a:bodyPr>
          <a:lstStyle/>
          <a:p>
            <a:r>
              <a:rPr lang="en-US" dirty="0" smtClean="0"/>
              <a:t>11 weeks and 13 weeks and six days.</a:t>
            </a:r>
          </a:p>
          <a:p>
            <a:pPr>
              <a:buNone/>
            </a:pPr>
            <a:endParaRPr lang="en-US" dirty="0" smtClean="0"/>
          </a:p>
          <a:p>
            <a:r>
              <a:rPr lang="en-US" dirty="0" err="1" smtClean="0"/>
              <a:t>Sagittal</a:t>
            </a:r>
            <a:r>
              <a:rPr lang="en-US" dirty="0" smtClean="0"/>
              <a:t> section of the uterus</a:t>
            </a:r>
          </a:p>
          <a:p>
            <a:pPr>
              <a:buNone/>
            </a:pPr>
            <a:endParaRPr lang="en-US" dirty="0" smtClean="0"/>
          </a:p>
          <a:p>
            <a:r>
              <a:rPr lang="en-US" dirty="0" smtClean="0"/>
              <a:t>Identify the cervical canal and internal cervical </a:t>
            </a:r>
            <a:r>
              <a:rPr lang="en-US" dirty="0" err="1" smtClean="0"/>
              <a:t>os</a:t>
            </a:r>
            <a:r>
              <a:rPr lang="en-US" dirty="0" smtClean="0"/>
              <a:t> </a:t>
            </a:r>
          </a:p>
          <a:p>
            <a:pPr>
              <a:buNone/>
            </a:pPr>
            <a:endParaRPr lang="en-US" dirty="0" smtClean="0"/>
          </a:p>
          <a:p>
            <a:r>
              <a:rPr lang="en-US" dirty="0" smtClean="0"/>
              <a:t>the transducer must be gently tilted from side to side and then </a:t>
            </a:r>
            <a:r>
              <a:rPr lang="en-US" dirty="0" err="1" smtClean="0"/>
              <a:t>colour</a:t>
            </a:r>
            <a:r>
              <a:rPr lang="en-US" dirty="0" smtClean="0"/>
              <a:t> flow mapping should be used to identify each uterine artery along the side of the cervix and uterus at the level of the internal </a:t>
            </a:r>
            <a:r>
              <a:rPr lang="en-US" dirty="0" err="1" smtClean="0"/>
              <a:t>os</a:t>
            </a:r>
            <a:r>
              <a:rPr lang="en-US" dirty="0" smtClean="0"/>
              <a:t>.</a:t>
            </a:r>
          </a:p>
          <a:p>
            <a:pPr>
              <a:buNone/>
            </a:pPr>
            <a:endParaRPr lang="en-US" dirty="0" smtClean="0"/>
          </a:p>
          <a:p>
            <a:r>
              <a:rPr lang="en-US" dirty="0" smtClean="0"/>
              <a:t>Pulsed wave Doppler</a:t>
            </a:r>
          </a:p>
          <a:p>
            <a:pPr lvl="1"/>
            <a:r>
              <a:rPr lang="en-US" dirty="0" smtClean="0"/>
              <a:t> sampling gate set at 2 mm to cover the whole vessel </a:t>
            </a:r>
          </a:p>
          <a:p>
            <a:pPr lvl="1"/>
            <a:r>
              <a:rPr lang="en-US" dirty="0" smtClean="0"/>
              <a:t>ensuring that the angle of </a:t>
            </a:r>
            <a:r>
              <a:rPr lang="en-US" dirty="0" err="1" smtClean="0"/>
              <a:t>insonation</a:t>
            </a:r>
            <a:r>
              <a:rPr lang="en-US" dirty="0" smtClean="0"/>
              <a:t> is less than 30º. </a:t>
            </a:r>
          </a:p>
          <a:p>
            <a:endParaRPr lang="en-US" dirty="0"/>
          </a:p>
        </p:txBody>
      </p:sp>
      <p:pic>
        <p:nvPicPr>
          <p:cNvPr id="4" name="Content Placeholder 3" descr="F1_small.gif"/>
          <p:cNvPicPr>
            <a:picLocks noChangeAspect="1"/>
          </p:cNvPicPr>
          <p:nvPr/>
        </p:nvPicPr>
        <p:blipFill>
          <a:blip r:embed="rId2" cstate="print"/>
          <a:stretch>
            <a:fillRect/>
          </a:stretch>
        </p:blipFill>
        <p:spPr>
          <a:xfrm>
            <a:off x="2743200" y="2209800"/>
            <a:ext cx="3657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en_06f02.jpg"/>
          <p:cNvPicPr>
            <a:picLocks noChangeAspect="1"/>
          </p:cNvPicPr>
          <p:nvPr/>
        </p:nvPicPr>
        <p:blipFill>
          <a:blip r:embed="rId2" cstate="print"/>
          <a:srcRect b="7143"/>
          <a:stretch>
            <a:fillRect/>
          </a:stretch>
        </p:blipFill>
        <p:spPr>
          <a:xfrm>
            <a:off x="838200" y="1600200"/>
            <a:ext cx="6904264" cy="44958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Interpretation of Uterine artery </a:t>
            </a:r>
            <a:endParaRPr lang="en-IN" b="1" dirty="0">
              <a:solidFill>
                <a:schemeClr val="tx1"/>
              </a:solidFill>
            </a:endParaRPr>
          </a:p>
        </p:txBody>
      </p:sp>
      <p:graphicFrame>
        <p:nvGraphicFramePr>
          <p:cNvPr id="4" name="Content Placeholder 3"/>
          <p:cNvGraphicFramePr>
            <a:graphicFrameLocks noGrp="1"/>
          </p:cNvGraphicFramePr>
          <p:nvPr>
            <p:ph sz="quarter" idx="1"/>
          </p:nvPr>
        </p:nvGraphicFramePr>
        <p:xfrm>
          <a:off x="612648" y="1600200"/>
          <a:ext cx="5178552"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66800" y="5934670"/>
            <a:ext cx="8077200" cy="923330"/>
          </a:xfrm>
          <a:prstGeom prst="rect">
            <a:avLst/>
          </a:prstGeom>
        </p:spPr>
        <p:txBody>
          <a:bodyPr wrap="square">
            <a:spAutoFit/>
          </a:bodyPr>
          <a:lstStyle/>
          <a:p>
            <a:pPr lvl="1">
              <a:buNone/>
            </a:pPr>
            <a:r>
              <a:rPr lang="en-US" b="1" dirty="0" smtClean="0"/>
              <a:t>UA  PI – INCREASE – impaired </a:t>
            </a:r>
            <a:r>
              <a:rPr lang="en-US" b="1" dirty="0" err="1" smtClean="0"/>
              <a:t>trophoblastic</a:t>
            </a:r>
            <a:r>
              <a:rPr lang="en-US" b="1" dirty="0" smtClean="0"/>
              <a:t> invasion of maternal spiral arterioles &amp; their conversion to wide non muscular channels </a:t>
            </a:r>
            <a:r>
              <a:rPr lang="en-US" b="1" dirty="0" smtClean="0">
                <a:sym typeface="Wingdings" pitchFamily="2" charset="2"/>
              </a:rPr>
              <a:t> depend on Maternal Vasomotor tone </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a:t>
            </a:r>
            <a:endParaRPr lang="en-IN" dirty="0"/>
          </a:p>
        </p:txBody>
      </p:sp>
      <p:sp>
        <p:nvSpPr>
          <p:cNvPr id="3" name="Content Placeholder 2"/>
          <p:cNvSpPr>
            <a:spLocks noGrp="1"/>
          </p:cNvSpPr>
          <p:nvPr>
            <p:ph sz="quarter" idx="1"/>
          </p:nvPr>
        </p:nvSpPr>
        <p:spPr>
          <a:xfrm>
            <a:off x="533400" y="1752600"/>
            <a:ext cx="8153400" cy="2743200"/>
          </a:xfrm>
        </p:spPr>
        <p:txBody>
          <a:bodyPr/>
          <a:lstStyle/>
          <a:p>
            <a:pPr>
              <a:buNone/>
            </a:pPr>
            <a:r>
              <a:rPr lang="en-US" dirty="0" smtClean="0"/>
              <a:t>Prospective study at FMC – 18 months </a:t>
            </a:r>
          </a:p>
          <a:p>
            <a:pPr>
              <a:buNone/>
            </a:pPr>
            <a:r>
              <a:rPr lang="en-US" dirty="0" smtClean="0"/>
              <a:t>Total Sample -- 942</a:t>
            </a:r>
          </a:p>
          <a:p>
            <a:pPr>
              <a:buNone/>
            </a:pPr>
            <a:r>
              <a:rPr lang="en-US" dirty="0" smtClean="0"/>
              <a:t>Screen Positive – 109</a:t>
            </a:r>
          </a:p>
          <a:p>
            <a:pPr>
              <a:buNone/>
            </a:pPr>
            <a:r>
              <a:rPr lang="en-US" dirty="0" smtClean="0"/>
              <a:t>Invasive tests done for 91 </a:t>
            </a:r>
          </a:p>
          <a:p>
            <a:pPr>
              <a:buNone/>
            </a:pPr>
            <a:r>
              <a:rPr lang="en-US" dirty="0" smtClean="0"/>
              <a:t>Positive </a:t>
            </a:r>
            <a:r>
              <a:rPr lang="en-US" dirty="0" err="1" smtClean="0"/>
              <a:t>aneuploidies</a:t>
            </a:r>
            <a:r>
              <a:rPr lang="en-US" dirty="0" smtClean="0"/>
              <a:t> – 13</a:t>
            </a:r>
          </a:p>
          <a:p>
            <a:pPr>
              <a:buNone/>
            </a:pPr>
            <a:endParaRPr lang="en-US" dirty="0" smtClean="0"/>
          </a:p>
          <a:p>
            <a:pPr>
              <a:buNone/>
            </a:pPr>
            <a:endParaRPr lang="en-US" dirty="0" smtClean="0"/>
          </a:p>
          <a:p>
            <a:pPr>
              <a:buNone/>
            </a:pPr>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Early Screening for Miscarriage and Stillbirth</a:t>
            </a:r>
            <a:endParaRPr lang="en-US" dirty="0"/>
          </a:p>
        </p:txBody>
      </p:sp>
      <p:sp>
        <p:nvSpPr>
          <p:cNvPr id="3" name="Content Placeholder 2"/>
          <p:cNvSpPr>
            <a:spLocks noGrp="1"/>
          </p:cNvSpPr>
          <p:nvPr>
            <p:ph idx="1"/>
          </p:nvPr>
        </p:nvSpPr>
        <p:spPr/>
        <p:txBody>
          <a:bodyPr/>
          <a:lstStyle/>
          <a:p>
            <a:r>
              <a:rPr lang="en-US" dirty="0" smtClean="0"/>
              <a:t> increased fetal NT thickness,</a:t>
            </a:r>
          </a:p>
          <a:p>
            <a:r>
              <a:rPr lang="en-US" dirty="0" smtClean="0"/>
              <a:t> reversed a-wave in the fetal </a:t>
            </a:r>
            <a:r>
              <a:rPr lang="en-US" dirty="0" err="1" smtClean="0"/>
              <a:t>ductus</a:t>
            </a:r>
            <a:r>
              <a:rPr lang="en-US" dirty="0" smtClean="0"/>
              <a:t> </a:t>
            </a:r>
            <a:r>
              <a:rPr lang="en-US" dirty="0" err="1" smtClean="0"/>
              <a:t>venosus</a:t>
            </a:r>
            <a:r>
              <a:rPr lang="en-US" dirty="0" smtClean="0"/>
              <a:t> and</a:t>
            </a:r>
          </a:p>
          <a:p>
            <a:r>
              <a:rPr lang="en-US" dirty="0" smtClean="0"/>
              <a:t>low maternal serum PAPP-A</a:t>
            </a:r>
          </a:p>
          <a:p>
            <a:pPr>
              <a:buNone/>
            </a:pPr>
            <a:r>
              <a:rPr lang="en-US" sz="2800" dirty="0" smtClean="0"/>
              <a:t>PREVENTION</a:t>
            </a:r>
          </a:p>
          <a:p>
            <a:pPr>
              <a:buNone/>
            </a:pPr>
            <a:r>
              <a:rPr lang="en-US" sz="2800" dirty="0" smtClean="0"/>
              <a:t>No intervention for miscarriage</a:t>
            </a:r>
          </a:p>
          <a:p>
            <a:pPr>
              <a:buNone/>
            </a:pPr>
            <a:r>
              <a:rPr lang="en-US" sz="2800" dirty="0" smtClean="0"/>
              <a:t>Still Birth-closer monitoring</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Early Screening for Preeclampsia</a:t>
            </a:r>
            <a:endParaRPr lang="en-US" dirty="0"/>
          </a:p>
        </p:txBody>
      </p:sp>
      <p:sp>
        <p:nvSpPr>
          <p:cNvPr id="3" name="Content Placeholder 2"/>
          <p:cNvSpPr>
            <a:spLocks noGrp="1"/>
          </p:cNvSpPr>
          <p:nvPr>
            <p:ph idx="1"/>
          </p:nvPr>
        </p:nvSpPr>
        <p:spPr/>
        <p:txBody>
          <a:bodyPr>
            <a:normAutofit/>
          </a:bodyPr>
          <a:lstStyle/>
          <a:p>
            <a:r>
              <a:rPr lang="en-US" dirty="0" smtClean="0"/>
              <a:t>2% pregnancies </a:t>
            </a:r>
          </a:p>
          <a:p>
            <a:pPr>
              <a:buNone/>
            </a:pPr>
            <a:r>
              <a:rPr lang="en-US" dirty="0" smtClean="0"/>
              <a:t>Evolving evidence </a:t>
            </a:r>
          </a:p>
          <a:p>
            <a:r>
              <a:rPr lang="en-US" dirty="0" smtClean="0"/>
              <a:t>degree of impaired </a:t>
            </a:r>
            <a:r>
              <a:rPr lang="en-US" dirty="0" err="1" smtClean="0"/>
              <a:t>placentation</a:t>
            </a:r>
            <a:r>
              <a:rPr lang="en-US" dirty="0" smtClean="0"/>
              <a:t> and</a:t>
            </a:r>
          </a:p>
          <a:p>
            <a:r>
              <a:rPr lang="en-US" dirty="0" smtClean="0"/>
              <a:t>Incidence of adverse fetal and maternal short-term and long-term consequences of preeclampsia are inversely related to the gestational age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ECLAMPSIA</a:t>
            </a:r>
            <a:endParaRPr lang="en-US" dirty="0"/>
          </a:p>
        </p:txBody>
      </p:sp>
      <p:sp>
        <p:nvSpPr>
          <p:cNvPr id="3" name="Content Placeholder 2"/>
          <p:cNvSpPr>
            <a:spLocks noGrp="1"/>
          </p:cNvSpPr>
          <p:nvPr>
            <p:ph idx="1"/>
          </p:nvPr>
        </p:nvSpPr>
        <p:spPr/>
        <p:txBody>
          <a:bodyPr>
            <a:normAutofit/>
          </a:bodyPr>
          <a:lstStyle/>
          <a:p>
            <a:r>
              <a:rPr lang="en-US" dirty="0" smtClean="0"/>
              <a:t>Maternal characteristics </a:t>
            </a:r>
          </a:p>
          <a:p>
            <a:pPr lvl="1"/>
            <a:r>
              <a:rPr lang="en-US" dirty="0" smtClean="0"/>
              <a:t>Maternal Weight </a:t>
            </a:r>
          </a:p>
          <a:p>
            <a:pPr lvl="1"/>
            <a:r>
              <a:rPr lang="en-US" dirty="0" smtClean="0"/>
              <a:t>Obesity</a:t>
            </a:r>
          </a:p>
          <a:p>
            <a:pPr lvl="1"/>
            <a:r>
              <a:rPr lang="en-US" dirty="0" smtClean="0"/>
              <a:t>Preexisting HT or DM</a:t>
            </a:r>
          </a:p>
          <a:p>
            <a:pPr lvl="1"/>
            <a:r>
              <a:rPr lang="en-US" dirty="0" smtClean="0"/>
              <a:t>Mean arterial pressure</a:t>
            </a:r>
          </a:p>
          <a:p>
            <a:pPr lvl="1"/>
            <a:r>
              <a:rPr lang="en-US" dirty="0" smtClean="0"/>
              <a:t>Uterine artery PI</a:t>
            </a:r>
          </a:p>
          <a:p>
            <a:pPr lvl="1">
              <a:buNone/>
            </a:pPr>
            <a:endParaRPr lang="en-US" dirty="0" smtClean="0"/>
          </a:p>
          <a:p>
            <a:pPr lvl="1">
              <a:buNone/>
            </a:pPr>
            <a:r>
              <a:rPr lang="en-US" b="1" dirty="0" smtClean="0">
                <a:solidFill>
                  <a:schemeClr val="bg1"/>
                </a:solidFill>
              </a:rPr>
              <a:t>markers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Preecl</a:t>
            </a:r>
            <a:r>
              <a:rPr lang="en-US" dirty="0" smtClean="0"/>
              <a:t>  …. </a:t>
            </a:r>
            <a:r>
              <a:rPr lang="en-US" dirty="0" err="1" smtClean="0"/>
              <a:t>contd</a:t>
            </a:r>
            <a:endParaRPr lang="en-US" dirty="0"/>
          </a:p>
        </p:txBody>
      </p:sp>
      <p:sp>
        <p:nvSpPr>
          <p:cNvPr id="3" name="Content Placeholder 2"/>
          <p:cNvSpPr>
            <a:spLocks noGrp="1"/>
          </p:cNvSpPr>
          <p:nvPr>
            <p:ph idx="1"/>
          </p:nvPr>
        </p:nvSpPr>
        <p:spPr/>
        <p:txBody>
          <a:bodyPr/>
          <a:lstStyle/>
          <a:p>
            <a:r>
              <a:rPr lang="en-US" dirty="0" smtClean="0"/>
              <a:t>Biochemical tests </a:t>
            </a:r>
          </a:p>
          <a:p>
            <a:pPr lvl="1"/>
            <a:r>
              <a:rPr lang="en-US" dirty="0" smtClean="0"/>
              <a:t>PAAP-A , PGF , </a:t>
            </a:r>
            <a:r>
              <a:rPr lang="en-US" dirty="0" err="1" smtClean="0"/>
              <a:t>inhibin</a:t>
            </a:r>
            <a:r>
              <a:rPr lang="en-US" dirty="0" smtClean="0"/>
              <a:t> A </a:t>
            </a:r>
          </a:p>
          <a:p>
            <a:pPr lvl="1">
              <a:buNone/>
            </a:pPr>
            <a:r>
              <a:rPr lang="en-US" dirty="0" smtClean="0"/>
              <a:t>Sensitivity – 90%</a:t>
            </a:r>
          </a:p>
          <a:p>
            <a:pPr lvl="1">
              <a:buNone/>
            </a:pPr>
            <a:endParaRPr lang="en-US" dirty="0" smtClean="0"/>
          </a:p>
          <a:p>
            <a:pPr lvl="1">
              <a:buNone/>
            </a:pPr>
            <a:r>
              <a:rPr lang="en-US" dirty="0" smtClean="0"/>
              <a:t>PREVENTION</a:t>
            </a:r>
          </a:p>
          <a:p>
            <a:pPr lvl="1">
              <a:buNone/>
            </a:pPr>
            <a:endParaRPr lang="en-US" dirty="0" smtClean="0"/>
          </a:p>
          <a:p>
            <a:pPr lvl="1">
              <a:buNone/>
            </a:pPr>
            <a:r>
              <a:rPr lang="en-US" dirty="0" smtClean="0"/>
              <a:t>Close Surveillance </a:t>
            </a:r>
          </a:p>
          <a:p>
            <a:pPr lvl="1">
              <a:buNone/>
            </a:pPr>
            <a:r>
              <a:rPr lang="en-US" dirty="0" smtClean="0"/>
              <a:t>Aspirin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AIM </a:t>
            </a:r>
            <a:endParaRPr lang="en-IN" b="1" dirty="0">
              <a:solidFill>
                <a:schemeClr val="tx1"/>
              </a:solidFill>
            </a:endParaRPr>
          </a:p>
        </p:txBody>
      </p:sp>
      <p:sp>
        <p:nvSpPr>
          <p:cNvPr id="4" name="Content Placeholder 2"/>
          <p:cNvSpPr>
            <a:spLocks noGrp="1"/>
          </p:cNvSpPr>
          <p:nvPr>
            <p:ph sz="quarter" idx="1"/>
          </p:nvPr>
        </p:nvSpPr>
        <p:spPr/>
        <p:txBody>
          <a:bodyPr/>
          <a:lstStyle/>
          <a:p>
            <a:r>
              <a:rPr lang="en-US" b="1" dirty="0" smtClean="0"/>
              <a:t>Early screening of Fetal </a:t>
            </a:r>
            <a:r>
              <a:rPr lang="en-US" b="1" dirty="0" err="1" smtClean="0"/>
              <a:t>Aneupliodies</a:t>
            </a:r>
            <a:r>
              <a:rPr lang="en-US" b="1" dirty="0" smtClean="0"/>
              <a:t> </a:t>
            </a:r>
          </a:p>
          <a:p>
            <a:r>
              <a:rPr lang="en-US" b="1" dirty="0" smtClean="0"/>
              <a:t>Early Diagnosis of Fetal Abnormalities</a:t>
            </a:r>
          </a:p>
          <a:p>
            <a:r>
              <a:rPr lang="en-US" b="1" dirty="0" smtClean="0"/>
              <a:t>Early Screening for Miscarriage and Stillbirth</a:t>
            </a:r>
          </a:p>
          <a:p>
            <a:r>
              <a:rPr lang="en-US" b="1" dirty="0" smtClean="0"/>
              <a:t>Early Screening for Preeclampsia</a:t>
            </a:r>
          </a:p>
          <a:p>
            <a:r>
              <a:rPr lang="en-US" b="1" dirty="0" smtClean="0"/>
              <a:t>SGA</a:t>
            </a:r>
          </a:p>
          <a:p>
            <a:r>
              <a:rPr lang="en-US" b="1" dirty="0" smtClean="0"/>
              <a:t>Preterm Delivery</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GDM</a:t>
            </a:r>
            <a:endParaRPr lang="en-US" dirty="0"/>
          </a:p>
        </p:txBody>
      </p:sp>
      <p:sp>
        <p:nvSpPr>
          <p:cNvPr id="3" name="Content Placeholder 2"/>
          <p:cNvSpPr>
            <a:spLocks noGrp="1"/>
          </p:cNvSpPr>
          <p:nvPr>
            <p:ph idx="1"/>
          </p:nvPr>
        </p:nvSpPr>
        <p:spPr/>
        <p:txBody>
          <a:bodyPr>
            <a:normAutofit lnSpcReduction="10000"/>
          </a:bodyPr>
          <a:lstStyle/>
          <a:p>
            <a:r>
              <a:rPr lang="en-US" dirty="0" smtClean="0"/>
              <a:t>Maternal Characteristics </a:t>
            </a:r>
          </a:p>
          <a:p>
            <a:pPr lvl="1"/>
            <a:r>
              <a:rPr lang="en-US" dirty="0" smtClean="0"/>
              <a:t>Risk </a:t>
            </a:r>
            <a:r>
              <a:rPr lang="en-US" dirty="0" err="1" smtClean="0"/>
              <a:t>increses</a:t>
            </a:r>
            <a:r>
              <a:rPr lang="en-US" dirty="0" smtClean="0"/>
              <a:t> with maternal age &amp; BMI</a:t>
            </a:r>
          </a:p>
          <a:p>
            <a:pPr lvl="1"/>
            <a:r>
              <a:rPr lang="en-US" dirty="0" smtClean="0"/>
              <a:t>Family history GDM</a:t>
            </a:r>
          </a:p>
          <a:p>
            <a:r>
              <a:rPr lang="en-US" dirty="0" smtClean="0"/>
              <a:t>Biochemical markers </a:t>
            </a:r>
          </a:p>
          <a:p>
            <a:pPr lvl="1"/>
            <a:r>
              <a:rPr lang="en-US" dirty="0" err="1" smtClean="0"/>
              <a:t>Adiponectin</a:t>
            </a:r>
            <a:r>
              <a:rPr lang="en-US" dirty="0" smtClean="0"/>
              <a:t> </a:t>
            </a:r>
          </a:p>
          <a:p>
            <a:pPr lvl="1"/>
            <a:r>
              <a:rPr lang="en-US" dirty="0" smtClean="0"/>
              <a:t>Sex hormone binding globulin</a:t>
            </a:r>
          </a:p>
          <a:p>
            <a:pPr lvl="1"/>
            <a:r>
              <a:rPr lang="en-US" dirty="0" smtClean="0"/>
              <a:t>GCT AT 11-13 – Cut off -130mg/dl</a:t>
            </a:r>
          </a:p>
          <a:p>
            <a:pPr lvl="1"/>
            <a:r>
              <a:rPr lang="en-US" dirty="0" smtClean="0"/>
              <a:t>Sensitivity—75%</a:t>
            </a:r>
          </a:p>
          <a:p>
            <a:pPr lvl="1"/>
            <a:endParaRPr lang="en-US" dirty="0" smtClean="0"/>
          </a:p>
          <a:p>
            <a:pPr lvl="1">
              <a:buNone/>
            </a:pPr>
            <a:r>
              <a:rPr lang="en-US" dirty="0" smtClean="0"/>
              <a:t>Dietary advice , drugs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Maternal Characteristics </a:t>
            </a:r>
          </a:p>
          <a:p>
            <a:pPr lvl="1"/>
            <a:r>
              <a:rPr lang="en-US" dirty="0" smtClean="0"/>
              <a:t>Increases with maternal age ,BMI</a:t>
            </a:r>
          </a:p>
          <a:p>
            <a:pPr lvl="1"/>
            <a:r>
              <a:rPr lang="en-US" dirty="0" smtClean="0"/>
              <a:t>HT</a:t>
            </a:r>
          </a:p>
          <a:p>
            <a:pPr lvl="1"/>
            <a:r>
              <a:rPr lang="en-US" dirty="0" smtClean="0"/>
              <a:t>Assisted conception</a:t>
            </a:r>
          </a:p>
          <a:p>
            <a:r>
              <a:rPr lang="en-US" dirty="0" smtClean="0"/>
              <a:t>Biophysical &amp; Biochemical markers </a:t>
            </a:r>
          </a:p>
          <a:p>
            <a:pPr lvl="1"/>
            <a:r>
              <a:rPr lang="en-US" dirty="0" smtClean="0"/>
              <a:t>Inversely related to NT</a:t>
            </a:r>
          </a:p>
          <a:p>
            <a:pPr lvl="1"/>
            <a:r>
              <a:rPr lang="en-US" dirty="0" smtClean="0"/>
              <a:t>Increased uterine artery PI</a:t>
            </a:r>
          </a:p>
          <a:p>
            <a:pPr lvl="1"/>
            <a:r>
              <a:rPr lang="en-US" dirty="0" smtClean="0"/>
              <a:t>Increased </a:t>
            </a:r>
            <a:r>
              <a:rPr lang="en-US" dirty="0" err="1" smtClean="0"/>
              <a:t>papp</a:t>
            </a:r>
            <a:r>
              <a:rPr lang="en-US" dirty="0" smtClean="0"/>
              <a:t>-a &amp; b-HCG</a:t>
            </a:r>
          </a:p>
          <a:p>
            <a:pPr lvl="1"/>
            <a:endParaRPr lang="en-US" dirty="0" smtClean="0"/>
          </a:p>
          <a:p>
            <a:pPr lvl="1">
              <a:buNone/>
            </a:pPr>
            <a:r>
              <a:rPr lang="en-US" dirty="0" smtClean="0"/>
              <a:t>Regular monitoring for fetal growth &amp; well being </a:t>
            </a:r>
          </a:p>
          <a:p>
            <a:pPr lvl="1">
              <a:buNone/>
            </a:pPr>
            <a:r>
              <a:rPr lang="en-US" dirty="0" smtClean="0"/>
              <a:t>Prophylactic </a:t>
            </a:r>
            <a:r>
              <a:rPr lang="en-US" dirty="0" err="1" smtClean="0"/>
              <a:t>asprin</a:t>
            </a:r>
            <a:r>
              <a:rPr 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Preterm delivery </a:t>
            </a:r>
            <a:endParaRPr lang="en-US" dirty="0"/>
          </a:p>
        </p:txBody>
      </p:sp>
      <p:sp>
        <p:nvSpPr>
          <p:cNvPr id="3" name="Content Placeholder 2"/>
          <p:cNvSpPr>
            <a:spLocks noGrp="1"/>
          </p:cNvSpPr>
          <p:nvPr>
            <p:ph idx="1"/>
          </p:nvPr>
        </p:nvSpPr>
        <p:spPr/>
        <p:txBody>
          <a:bodyPr>
            <a:normAutofit/>
          </a:bodyPr>
          <a:lstStyle/>
          <a:p>
            <a:r>
              <a:rPr lang="en-US" dirty="0" smtClean="0"/>
              <a:t>Causes </a:t>
            </a:r>
          </a:p>
          <a:p>
            <a:r>
              <a:rPr lang="en-US" dirty="0" smtClean="0"/>
              <a:t>SPONTANEOUS ONSET OF LABOUR</a:t>
            </a:r>
          </a:p>
          <a:p>
            <a:r>
              <a:rPr lang="en-US" dirty="0" smtClean="0"/>
              <a:t>PROM</a:t>
            </a:r>
          </a:p>
          <a:p>
            <a:r>
              <a:rPr lang="en-US" dirty="0" smtClean="0"/>
              <a:t>IATROGENIC </a:t>
            </a:r>
          </a:p>
          <a:p>
            <a:r>
              <a:rPr lang="en-US" dirty="0" smtClean="0"/>
              <a:t>PREECLAMPSIA </a:t>
            </a:r>
          </a:p>
          <a:p>
            <a:r>
              <a:rPr lang="en-US" dirty="0" smtClean="0"/>
              <a:t>Prevention</a:t>
            </a:r>
          </a:p>
          <a:p>
            <a:r>
              <a:rPr lang="en-US" dirty="0" smtClean="0"/>
              <a:t>Role of progesterone and </a:t>
            </a:r>
            <a:r>
              <a:rPr lang="en-US" dirty="0" err="1" smtClean="0"/>
              <a:t>circlage</a:t>
            </a:r>
            <a:r>
              <a:rPr lang="en-US" smtClean="0"/>
              <a:t>- debatable</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Preterm</a:t>
            </a:r>
            <a:endParaRPr lang="en-US" dirty="0"/>
          </a:p>
        </p:txBody>
      </p:sp>
      <p:sp>
        <p:nvSpPr>
          <p:cNvPr id="3" name="Content Placeholder 2"/>
          <p:cNvSpPr>
            <a:spLocks noGrp="1"/>
          </p:cNvSpPr>
          <p:nvPr>
            <p:ph idx="1"/>
          </p:nvPr>
        </p:nvSpPr>
        <p:spPr/>
        <p:txBody>
          <a:bodyPr/>
          <a:lstStyle/>
          <a:p>
            <a:r>
              <a:rPr lang="en-US" dirty="0" smtClean="0"/>
              <a:t>Maternal Characteristics </a:t>
            </a:r>
          </a:p>
          <a:p>
            <a:pPr lvl="1"/>
            <a:r>
              <a:rPr lang="en-US" dirty="0" smtClean="0"/>
              <a:t>Increases with maternal age ,BMI smokers HT Assisted conception</a:t>
            </a:r>
          </a:p>
          <a:p>
            <a:pPr lvl="1"/>
            <a:r>
              <a:rPr lang="en-US" dirty="0" smtClean="0"/>
              <a:t>Decreased by previous normal deliveries </a:t>
            </a:r>
          </a:p>
          <a:p>
            <a:r>
              <a:rPr lang="en-US" dirty="0" smtClean="0"/>
              <a:t>Biophysical &amp; Biochemical markers</a:t>
            </a:r>
          </a:p>
          <a:p>
            <a:pPr lvl="1"/>
            <a:r>
              <a:rPr lang="en-US" dirty="0" smtClean="0"/>
              <a:t>Uterine artery PI</a:t>
            </a:r>
          </a:p>
          <a:p>
            <a:pPr lvl="1"/>
            <a:r>
              <a:rPr lang="en-US" dirty="0" err="1" smtClean="0"/>
              <a:t>Cevical</a:t>
            </a:r>
            <a:r>
              <a:rPr lang="en-US" dirty="0" smtClean="0"/>
              <a:t> length </a:t>
            </a:r>
            <a:endParaRPr lang="en-US" dirty="0"/>
          </a:p>
        </p:txBody>
      </p:sp>
      <p:pic>
        <p:nvPicPr>
          <p:cNvPr id="4" name="Content Placeholder 4" descr="cer l.jpg"/>
          <p:cNvPicPr>
            <a:picLocks noChangeAspect="1"/>
          </p:cNvPicPr>
          <p:nvPr/>
        </p:nvPicPr>
        <p:blipFill>
          <a:blip r:embed="rId2" cstate="print"/>
          <a:srcRect l="17895" t="6894" b="5911"/>
          <a:stretch>
            <a:fillRect/>
          </a:stretch>
        </p:blipFill>
        <p:spPr>
          <a:xfrm>
            <a:off x="5729207" y="4275015"/>
            <a:ext cx="3414793" cy="258298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to refresh now</a:t>
            </a:r>
            <a:endParaRPr lang="en-US" dirty="0"/>
          </a:p>
        </p:txBody>
      </p:sp>
      <p:pic>
        <p:nvPicPr>
          <p:cNvPr id="5" name="Picture 2"/>
          <p:cNvPicPr>
            <a:picLocks noChangeAspect="1" noChangeArrowheads="1"/>
          </p:cNvPicPr>
          <p:nvPr/>
        </p:nvPicPr>
        <p:blipFill>
          <a:blip r:embed="rId2" cstate="print"/>
          <a:srcRect l="39070" t="32204" r="9472" b="11864"/>
          <a:stretch>
            <a:fillRect/>
          </a:stretch>
        </p:blipFill>
        <p:spPr bwMode="auto">
          <a:xfrm>
            <a:off x="762000" y="1676399"/>
            <a:ext cx="7848600" cy="479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Aim </a:t>
            </a:r>
            <a:endParaRPr lang="en-US" b="1" dirty="0">
              <a:solidFill>
                <a:schemeClr val="tx1"/>
              </a:solidFill>
            </a:endParaRPr>
          </a:p>
        </p:txBody>
      </p:sp>
      <p:sp>
        <p:nvSpPr>
          <p:cNvPr id="3" name="Content Placeholder 2"/>
          <p:cNvSpPr>
            <a:spLocks noGrp="1"/>
          </p:cNvSpPr>
          <p:nvPr>
            <p:ph sz="quarter" idx="1"/>
          </p:nvPr>
        </p:nvSpPr>
        <p:spPr>
          <a:xfrm>
            <a:off x="612648" y="1600200"/>
            <a:ext cx="8153400" cy="2286000"/>
          </a:xfrm>
        </p:spPr>
        <p:txBody>
          <a:bodyPr>
            <a:normAutofit lnSpcReduction="10000"/>
          </a:bodyPr>
          <a:lstStyle/>
          <a:p>
            <a:r>
              <a:rPr lang="en-US" dirty="0" smtClean="0"/>
              <a:t>Improve pregnancy outcome by shifting prenatal care from a series of routine visits to a more individualized patient- and disease-specific approach both in terms of the schedule and content of such visits.</a:t>
            </a:r>
          </a:p>
          <a:p>
            <a:endParaRPr lang="en-US" dirty="0" smtClean="0"/>
          </a:p>
        </p:txBody>
      </p:sp>
      <p:graphicFrame>
        <p:nvGraphicFramePr>
          <p:cNvPr id="6" name="Diagram 5"/>
          <p:cNvGraphicFramePr/>
          <p:nvPr/>
        </p:nvGraphicFramePr>
        <p:xfrm>
          <a:off x="2286000" y="4038600"/>
          <a:ext cx="5562600" cy="242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trimester screening </a:t>
            </a:r>
            <a:endParaRPr lang="en-IN" dirty="0"/>
          </a:p>
        </p:txBody>
      </p:sp>
      <p:pic>
        <p:nvPicPr>
          <p:cNvPr id="1026" name="Picture 2"/>
          <p:cNvPicPr>
            <a:picLocks noGrp="1" noChangeAspect="1" noChangeArrowheads="1"/>
          </p:cNvPicPr>
          <p:nvPr>
            <p:ph sz="quarter" idx="1"/>
          </p:nvPr>
        </p:nvPicPr>
        <p:blipFill>
          <a:blip r:embed="rId2"/>
          <a:srcRect l="19811" t="11864" r="24676" b="6780"/>
          <a:stretch>
            <a:fillRect/>
          </a:stretch>
        </p:blipFill>
        <p:spPr bwMode="auto">
          <a:xfrm>
            <a:off x="1219200" y="1600200"/>
            <a:ext cx="6734174"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trimester Screening</a:t>
            </a:r>
            <a:endParaRPr lang="en-IN" dirty="0"/>
          </a:p>
        </p:txBody>
      </p:sp>
      <p:pic>
        <p:nvPicPr>
          <p:cNvPr id="4" name="Content Placeholder 3"/>
          <p:cNvPicPr>
            <a:picLocks noGrp="1" noChangeAspect="1" noChangeArrowheads="1"/>
          </p:cNvPicPr>
          <p:nvPr>
            <p:ph sz="quarter" idx="1"/>
          </p:nvPr>
        </p:nvPicPr>
        <p:blipFill>
          <a:blip r:embed="rId2"/>
          <a:srcRect l="20588" t="44791" r="24118" b="32292"/>
          <a:stretch>
            <a:fillRect/>
          </a:stretch>
        </p:blipFill>
        <p:spPr bwMode="auto">
          <a:xfrm>
            <a:off x="294192" y="3009888"/>
            <a:ext cx="7976675" cy="1866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a:xfrm>
            <a:off x="0" y="1600200"/>
            <a:ext cx="9144000" cy="4525963"/>
          </a:xfrm>
        </p:spPr>
        <p:txBody>
          <a:bodyPr>
            <a:normAutofit fontScale="85000" lnSpcReduction="20000"/>
          </a:bodyPr>
          <a:lstStyle/>
          <a:p>
            <a:pPr>
              <a:buNone/>
            </a:pPr>
            <a:r>
              <a:rPr lang="en-US" dirty="0" smtClean="0"/>
              <a:t>The scientific advances of the last 20 years raise the hope that many pregnancy complications can be detected as early as the 12th week of gestation.</a:t>
            </a:r>
          </a:p>
          <a:p>
            <a:pPr>
              <a:buNone/>
            </a:pPr>
            <a:endParaRPr lang="en-US" dirty="0" smtClean="0"/>
          </a:p>
          <a:p>
            <a:pPr>
              <a:buNone/>
            </a:pPr>
            <a:r>
              <a:rPr lang="en-US" dirty="0" smtClean="0"/>
              <a:t> Future research  </a:t>
            </a:r>
            <a:r>
              <a:rPr lang="en-US" dirty="0" smtClean="0">
                <a:sym typeface="Wingdings" pitchFamily="2" charset="2"/>
              </a:rPr>
              <a:t> will </a:t>
            </a:r>
            <a:r>
              <a:rPr lang="en-US" dirty="0" smtClean="0"/>
              <a:t>inevitably expand the number of conditions that can be identified in early pregnancy and define genetic markers of disease that will improve the accuracy of the a prior risk based on maternal characteristics and medical history.</a:t>
            </a:r>
          </a:p>
          <a:p>
            <a:pPr>
              <a:buNone/>
            </a:pPr>
            <a:endParaRPr lang="en-US" dirty="0" smtClean="0"/>
          </a:p>
          <a:p>
            <a:pPr>
              <a:buNone/>
            </a:pPr>
            <a:r>
              <a:rPr lang="en-US" dirty="0" smtClean="0"/>
              <a:t> New biophysical and biochemical markers will be described that may replace some of the current  ones and modify the value of others. </a:t>
            </a:r>
          </a:p>
          <a:p>
            <a:pPr>
              <a:buNone/>
            </a:pPr>
            <a:endParaRPr lang="en-US" sz="26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048000"/>
          </a:xfrm>
        </p:spPr>
        <p:txBody>
          <a:bodyPr>
            <a:normAutofit/>
          </a:bodyPr>
          <a:lstStyle/>
          <a:p>
            <a:pPr algn="r"/>
            <a:r>
              <a:rPr lang="en-US" b="1" dirty="0" smtClean="0">
                <a:solidFill>
                  <a:schemeClr val="tx1"/>
                </a:solidFill>
              </a:rPr>
              <a:t>Screen early </a:t>
            </a:r>
            <a:br>
              <a:rPr lang="en-US" b="1" dirty="0" smtClean="0">
                <a:solidFill>
                  <a:schemeClr val="tx1"/>
                </a:solidFill>
              </a:rPr>
            </a:br>
            <a:r>
              <a:rPr lang="en-US" b="1" dirty="0" smtClean="0">
                <a:solidFill>
                  <a:schemeClr val="tx1"/>
                </a:solidFill>
              </a:rPr>
              <a:t>Adequate knowledge</a:t>
            </a:r>
            <a:br>
              <a:rPr lang="en-US" b="1" dirty="0" smtClean="0">
                <a:solidFill>
                  <a:schemeClr val="tx1"/>
                </a:solidFill>
              </a:rPr>
            </a:br>
            <a:r>
              <a:rPr lang="en-US" b="1" dirty="0" smtClean="0">
                <a:solidFill>
                  <a:schemeClr val="tx1"/>
                </a:solidFill>
              </a:rPr>
              <a:t>Gain expertise</a:t>
            </a:r>
            <a:br>
              <a:rPr lang="en-US" b="1" dirty="0" smtClean="0">
                <a:solidFill>
                  <a:schemeClr val="tx1"/>
                </a:solidFill>
              </a:rPr>
            </a:br>
            <a:r>
              <a:rPr lang="en-US" b="1" dirty="0" smtClean="0">
                <a:solidFill>
                  <a:schemeClr val="tx1"/>
                </a:solidFill>
              </a:rPr>
              <a:t>Prevent complications</a:t>
            </a:r>
            <a:endParaRPr lang="en-US" b="1" dirty="0">
              <a:solidFill>
                <a:schemeClr val="tx1"/>
              </a:solidFill>
            </a:endParaRPr>
          </a:p>
        </p:txBody>
      </p:sp>
      <p:sp>
        <p:nvSpPr>
          <p:cNvPr id="6" name="Content Placeholder 5"/>
          <p:cNvSpPr>
            <a:spLocks noGrp="1"/>
          </p:cNvSpPr>
          <p:nvPr>
            <p:ph sz="quarter" idx="1"/>
          </p:nvPr>
        </p:nvSpPr>
        <p:spPr>
          <a:xfrm>
            <a:off x="914400" y="4648200"/>
            <a:ext cx="8229600" cy="1295400"/>
          </a:xfrm>
        </p:spPr>
        <p:txBody>
          <a:bodyPr>
            <a:normAutofit fontScale="92500" lnSpcReduction="10000"/>
          </a:bodyPr>
          <a:lstStyle/>
          <a:p>
            <a:pPr>
              <a:buNone/>
            </a:pPr>
            <a:r>
              <a:rPr lang="en-US" sz="8800" dirty="0" smtClean="0"/>
              <a:t>Thank you all</a:t>
            </a:r>
            <a:endParaRPr lang="en-US" sz="8800" dirty="0"/>
          </a:p>
        </p:txBody>
      </p:sp>
      <p:pic>
        <p:nvPicPr>
          <p:cNvPr id="7" name="Picture 6" descr="Untitled.jpg"/>
          <p:cNvPicPr>
            <a:picLocks noChangeAspect="1"/>
          </p:cNvPicPr>
          <p:nvPr/>
        </p:nvPicPr>
        <p:blipFill>
          <a:blip r:embed="rId2" cstate="print"/>
          <a:stretch>
            <a:fillRect/>
          </a:stretch>
        </p:blipFill>
        <p:spPr>
          <a:xfrm>
            <a:off x="-1" y="1828800"/>
            <a:ext cx="2634843" cy="1447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New 1</a:t>
            </a:r>
            <a:r>
              <a:rPr lang="en-US" b="1" baseline="30000" dirty="0" smtClean="0">
                <a:solidFill>
                  <a:schemeClr val="tx1"/>
                </a:solidFill>
              </a:rPr>
              <a:t>st</a:t>
            </a:r>
            <a:r>
              <a:rPr lang="en-US" b="1" dirty="0" smtClean="0">
                <a:solidFill>
                  <a:schemeClr val="tx1"/>
                </a:solidFill>
              </a:rPr>
              <a:t> Trimester Scan Protocol </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NT</a:t>
            </a:r>
          </a:p>
          <a:p>
            <a:r>
              <a:rPr lang="en-US" dirty="0" smtClean="0"/>
              <a:t>Nasal Bone </a:t>
            </a:r>
          </a:p>
          <a:p>
            <a:r>
              <a:rPr lang="en-US" dirty="0" smtClean="0"/>
              <a:t>Early survey </a:t>
            </a:r>
          </a:p>
          <a:p>
            <a:r>
              <a:rPr lang="en-US" dirty="0" smtClean="0"/>
              <a:t>Doppler </a:t>
            </a:r>
          </a:p>
          <a:p>
            <a:pPr lvl="1"/>
            <a:r>
              <a:rPr lang="en-US" dirty="0" err="1" smtClean="0"/>
              <a:t>Ductus</a:t>
            </a:r>
            <a:r>
              <a:rPr lang="en-US" dirty="0" smtClean="0"/>
              <a:t> </a:t>
            </a:r>
            <a:r>
              <a:rPr lang="en-US" dirty="0" err="1" smtClean="0"/>
              <a:t>Venosus</a:t>
            </a:r>
            <a:r>
              <a:rPr lang="en-US" dirty="0" smtClean="0"/>
              <a:t> </a:t>
            </a:r>
          </a:p>
          <a:p>
            <a:pPr lvl="1"/>
            <a:r>
              <a:rPr lang="en-US" dirty="0" smtClean="0"/>
              <a:t>Tricuspid Valve flow</a:t>
            </a:r>
          </a:p>
          <a:p>
            <a:pPr lvl="1"/>
            <a:r>
              <a:rPr lang="en-US" dirty="0" smtClean="0"/>
              <a:t>Hepatic artery flow</a:t>
            </a:r>
          </a:p>
          <a:p>
            <a:pPr lvl="1"/>
            <a:r>
              <a:rPr lang="en-US" dirty="0" smtClean="0"/>
              <a:t>Uterine artery Doppler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 Protocol</a:t>
            </a:r>
            <a:endParaRPr lang="en-US" b="1" dirty="0">
              <a:solidFill>
                <a:schemeClr val="tx1"/>
              </a:solidFill>
            </a:endParaRPr>
          </a:p>
        </p:txBody>
      </p:sp>
      <p:pic>
        <p:nvPicPr>
          <p:cNvPr id="1026" name="Picture 2"/>
          <p:cNvPicPr>
            <a:picLocks noGrp="1" noChangeAspect="1" noChangeArrowheads="1"/>
          </p:cNvPicPr>
          <p:nvPr>
            <p:ph sz="quarter" idx="1"/>
          </p:nvPr>
        </p:nvPicPr>
        <p:blipFill>
          <a:blip r:embed="rId2" cstate="print"/>
          <a:srcRect l="39070" t="32204" r="9472" b="11864"/>
          <a:stretch>
            <a:fillRect/>
          </a:stretch>
        </p:blipFill>
        <p:spPr bwMode="auto">
          <a:xfrm>
            <a:off x="762000" y="1676399"/>
            <a:ext cx="7848600" cy="479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09600" y="304800"/>
            <a:ext cx="7924800" cy="1143000"/>
          </a:xfrm>
        </p:spPr>
        <p:txBody>
          <a:bodyPr/>
          <a:lstStyle/>
          <a:p>
            <a:pPr eaLnBrk="1" hangingPunct="1"/>
            <a:r>
              <a:rPr lang="en-US" dirty="0" smtClean="0">
                <a:latin typeface="Adobe Caslon Pro Bold" pitchFamily="18" charset="0"/>
              </a:rPr>
              <a:t>Sensitivity of screening</a:t>
            </a:r>
          </a:p>
        </p:txBody>
      </p:sp>
      <p:graphicFrame>
        <p:nvGraphicFramePr>
          <p:cNvPr id="14364" name="Group 28"/>
          <p:cNvGraphicFramePr>
            <a:graphicFrameLocks noGrp="1"/>
          </p:cNvGraphicFramePr>
          <p:nvPr>
            <p:ph idx="1"/>
          </p:nvPr>
        </p:nvGraphicFramePr>
        <p:xfrm>
          <a:off x="685800" y="1905001"/>
          <a:ext cx="7696200" cy="4810124"/>
        </p:xfrm>
        <a:graphic>
          <a:graphicData uri="http://schemas.openxmlformats.org/drawingml/2006/table">
            <a:tbl>
              <a:tblPr rtl="1"/>
              <a:tblGrid>
                <a:gridCol w="2565400"/>
                <a:gridCol w="2565400"/>
                <a:gridCol w="2565400"/>
              </a:tblGrid>
              <a:tr h="106679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Georgia" pitchFamily="18" charset="0"/>
                          <a:cs typeface="Arial" charset="0"/>
                        </a:rPr>
                        <a:t>False Positive Rate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Georgia" pitchFamily="18" charset="0"/>
                          <a:cs typeface="Arial" charset="0"/>
                        </a:rPr>
                        <a:t>Detection rate</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61% for Down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63% for </a:t>
                      </a:r>
                      <a:r>
                        <a:rPr kumimoji="0" lang="en-US" sz="1600" b="1" i="0" u="none" strike="noStrike" cap="none" normalizeH="0" baseline="0" dirty="0" err="1" smtClean="0">
                          <a:ln>
                            <a:noFill/>
                          </a:ln>
                          <a:solidFill>
                            <a:schemeClr val="tx1"/>
                          </a:solidFill>
                          <a:effectLst/>
                          <a:latin typeface="Georgia" pitchFamily="18" charset="0"/>
                          <a:cs typeface="Arial" charset="0"/>
                        </a:rPr>
                        <a:t>Trisomy</a:t>
                      </a:r>
                      <a:r>
                        <a:rPr kumimoji="0" lang="en-US" sz="1600" b="1" i="0" u="none" strike="noStrike" cap="none" normalizeH="0" baseline="0" dirty="0" smtClean="0">
                          <a:ln>
                            <a:noFill/>
                          </a:ln>
                          <a:solidFill>
                            <a:schemeClr val="tx1"/>
                          </a:solidFill>
                          <a:effectLst/>
                          <a:latin typeface="Georgia" pitchFamily="18" charset="0"/>
                          <a:cs typeface="Arial" charset="0"/>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1</a:t>
                      </a:r>
                      <a:r>
                        <a:rPr kumimoji="0" lang="en-US" sz="1600" b="1" i="0" u="none" strike="noStrike" cap="none" normalizeH="0" baseline="30000" dirty="0" smtClean="0">
                          <a:ln>
                            <a:noFill/>
                          </a:ln>
                          <a:solidFill>
                            <a:schemeClr val="tx1"/>
                          </a:solidFill>
                          <a:effectLst/>
                          <a:latin typeface="Georgia" pitchFamily="18" charset="0"/>
                          <a:cs typeface="Arial" charset="0"/>
                        </a:rPr>
                        <a:t>st</a:t>
                      </a:r>
                      <a:r>
                        <a:rPr kumimoji="0" lang="en-US" sz="1600" b="1" i="0" u="none" strike="noStrike" cap="none" normalizeH="0" baseline="0" dirty="0" smtClean="0">
                          <a:ln>
                            <a:noFill/>
                          </a:ln>
                          <a:solidFill>
                            <a:schemeClr val="tx1"/>
                          </a:solidFill>
                          <a:effectLst/>
                          <a:latin typeface="Georgia" pitchFamily="18" charset="0"/>
                          <a:cs typeface="Arial" charset="0"/>
                        </a:rPr>
                        <a:t> trimester (Biochemical)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8366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&lt;5% for Down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&lt;1% for Trisomy 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70% for Down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80% for Trisomy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2</a:t>
                      </a:r>
                      <a:r>
                        <a:rPr kumimoji="0" lang="en-US" sz="1600" b="1" i="0" u="none" strike="noStrike" cap="none" normalizeH="0" baseline="30000" smtClean="0">
                          <a:ln>
                            <a:noFill/>
                          </a:ln>
                          <a:solidFill>
                            <a:schemeClr val="tx1"/>
                          </a:solidFill>
                          <a:effectLst/>
                          <a:latin typeface="Georgia" pitchFamily="18" charset="0"/>
                          <a:cs typeface="Arial" charset="0"/>
                        </a:rPr>
                        <a:t>nd</a:t>
                      </a:r>
                      <a:r>
                        <a:rPr kumimoji="0" lang="en-US" sz="1600" b="1" i="0" u="none" strike="noStrike" cap="none" normalizeH="0" baseline="0" smtClean="0">
                          <a:ln>
                            <a:noFill/>
                          </a:ln>
                          <a:solidFill>
                            <a:schemeClr val="tx1"/>
                          </a:solidFill>
                          <a:effectLst/>
                          <a:latin typeface="Georgia" pitchFamily="18" charset="0"/>
                          <a:cs typeface="Arial" charset="0"/>
                        </a:rPr>
                        <a:t> trimester (Biochemical)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8680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Age alone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Georgia" pitchFamily="18"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72% for Down</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68% for </a:t>
                      </a:r>
                      <a:r>
                        <a:rPr kumimoji="0" lang="en-US" sz="1600" b="1" i="0" u="none" strike="noStrike" cap="none" normalizeH="0" baseline="0" dirty="0" err="1" smtClean="0">
                          <a:ln>
                            <a:noFill/>
                          </a:ln>
                          <a:solidFill>
                            <a:schemeClr val="tx1"/>
                          </a:solidFill>
                          <a:effectLst/>
                          <a:latin typeface="Georgia" pitchFamily="18" charset="0"/>
                          <a:cs typeface="Arial" charset="0"/>
                        </a:rPr>
                        <a:t>Trisomies</a:t>
                      </a:r>
                      <a:endParaRPr kumimoji="0" lang="en-US" sz="1600" b="1" i="0" u="none" strike="noStrike" cap="none" normalizeH="0" baseline="0" dirty="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Ultrasound 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1381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90% </a:t>
                      </a:r>
                      <a:r>
                        <a:rPr kumimoji="0" lang="en-US" sz="1600" b="1" i="0" u="none" strike="noStrike" cap="none" normalizeH="0" baseline="0" dirty="0" err="1" smtClean="0">
                          <a:ln>
                            <a:noFill/>
                          </a:ln>
                          <a:solidFill>
                            <a:schemeClr val="tx1"/>
                          </a:solidFill>
                          <a:effectLst/>
                          <a:latin typeface="Georgia" pitchFamily="18" charset="0"/>
                          <a:cs typeface="Arial" charset="0"/>
                        </a:rPr>
                        <a:t>Aneuploies</a:t>
                      </a:r>
                      <a:endParaRPr kumimoji="0" lang="en-US" sz="1600" b="1" i="0" u="none" strike="noStrike" cap="none" normalizeH="0" baseline="0" dirty="0" smtClean="0">
                        <a:ln>
                          <a:noFill/>
                        </a:ln>
                        <a:solidFill>
                          <a:schemeClr val="tx1"/>
                        </a:solidFill>
                        <a:effectLst/>
                        <a:latin typeface="Georgia"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Georgia" pitchFamily="18" charset="0"/>
                          <a:cs typeface="Arial" charset="0"/>
                        </a:rPr>
                        <a:t>Combined test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838200"/>
          </a:xfrm>
        </p:spPr>
        <p:txBody>
          <a:bodyPr>
            <a:normAutofit fontScale="90000"/>
          </a:bodyPr>
          <a:lstStyle/>
          <a:p>
            <a:r>
              <a:rPr lang="en-US" b="1" dirty="0" smtClean="0">
                <a:solidFill>
                  <a:schemeClr val="tx1"/>
                </a:solidFill>
              </a:rPr>
              <a:t>Timing of Ultrasound and Biochemistry</a:t>
            </a:r>
            <a:br>
              <a:rPr lang="en-US" b="1" dirty="0" smtClean="0">
                <a:solidFill>
                  <a:schemeClr val="tx1"/>
                </a:solidFill>
              </a:rPr>
            </a:b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sz="2800" dirty="0" smtClean="0"/>
              <a:t>first-trimester combined screening for </a:t>
            </a:r>
            <a:r>
              <a:rPr lang="en-US" sz="2800" dirty="0" err="1" smtClean="0"/>
              <a:t>trisomy</a:t>
            </a:r>
            <a:r>
              <a:rPr lang="en-US" sz="2800" dirty="0" smtClean="0"/>
              <a:t> 21 is to perform biochemical (B-HCG ,PAPP-A) </a:t>
            </a:r>
            <a:r>
              <a:rPr lang="en-US" sz="2800" dirty="0" err="1" smtClean="0"/>
              <a:t>ultrasonographic</a:t>
            </a:r>
            <a:r>
              <a:rPr lang="en-US" sz="2800" dirty="0" smtClean="0"/>
              <a:t> testing &amp; include  maternal age </a:t>
            </a:r>
          </a:p>
          <a:p>
            <a:endParaRPr lang="en-US" sz="2800" dirty="0" smtClean="0"/>
          </a:p>
          <a:p>
            <a:pPr>
              <a:buNone/>
            </a:pPr>
            <a:r>
              <a:rPr lang="en-US" sz="2800" dirty="0" smtClean="0"/>
              <a:t>One-stop clinic for </a:t>
            </a:r>
            <a:r>
              <a:rPr lang="en-US" sz="2800" dirty="0" err="1" smtClean="0"/>
              <a:t>assement</a:t>
            </a:r>
            <a:r>
              <a:rPr lang="en-US" sz="2800" dirty="0" smtClean="0"/>
              <a:t> of Risk – OSCAR </a:t>
            </a:r>
            <a:endParaRPr lang="en-US" sz="2800" dirty="0"/>
          </a:p>
        </p:txBody>
      </p:sp>
      <p:sp>
        <p:nvSpPr>
          <p:cNvPr id="4" name="Rectangle 3"/>
          <p:cNvSpPr/>
          <p:nvPr/>
        </p:nvSpPr>
        <p:spPr>
          <a:xfrm>
            <a:off x="457200" y="4648200"/>
            <a:ext cx="8382000" cy="923330"/>
          </a:xfrm>
          <a:prstGeom prst="rect">
            <a:avLst/>
          </a:prstGeom>
        </p:spPr>
        <p:txBody>
          <a:bodyPr wrap="square">
            <a:spAutoFit/>
          </a:bodyPr>
          <a:lstStyle/>
          <a:p>
            <a:r>
              <a:rPr lang="en-US" b="1" dirty="0" smtClean="0"/>
              <a:t>The ideal gestation for OSCAR is 12 weeks because the aim of the first-trimester scan is not just to screen for </a:t>
            </a:r>
            <a:r>
              <a:rPr lang="en-US" b="1" dirty="0" err="1" smtClean="0"/>
              <a:t>trisomy</a:t>
            </a:r>
            <a:r>
              <a:rPr lang="en-US" b="1" dirty="0" smtClean="0"/>
              <a:t> 21 but also to diagnose an increasing number of fetal malformations</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791</TotalTime>
  <Words>1641</Words>
  <Application>Microsoft Office PowerPoint</Application>
  <PresentationFormat>On-screen Show (4:3)</PresentationFormat>
  <Paragraphs>312</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Median</vt:lpstr>
      <vt:lpstr>INVERSION   OF ANTENATAL  PYRAMID</vt:lpstr>
      <vt:lpstr>Pregnancy Care</vt:lpstr>
      <vt:lpstr>Slide 3</vt:lpstr>
      <vt:lpstr>Slide 4</vt:lpstr>
      <vt:lpstr>AIM </vt:lpstr>
      <vt:lpstr>New 1st Trimester Scan Protocol </vt:lpstr>
      <vt:lpstr>The Protocol</vt:lpstr>
      <vt:lpstr>Sensitivity of screening</vt:lpstr>
      <vt:lpstr>Timing of Ultrasound and Biochemistry </vt:lpstr>
      <vt:lpstr>Assessment </vt:lpstr>
      <vt:lpstr>Biochemical </vt:lpstr>
      <vt:lpstr>Slide 12</vt:lpstr>
      <vt:lpstr>Nuchal Translucency </vt:lpstr>
      <vt:lpstr> Protocol for measurement of nuchal translucency </vt:lpstr>
      <vt:lpstr>Slide 15</vt:lpstr>
      <vt:lpstr>Slide 16</vt:lpstr>
      <vt:lpstr>Overall outcome based on NT</vt:lpstr>
      <vt:lpstr> Risk of a cardiac defect  </vt:lpstr>
      <vt:lpstr>Fetal anomalies associated with increased NT  </vt:lpstr>
      <vt:lpstr>Interpretation of NT </vt:lpstr>
      <vt:lpstr>Nasal bone</vt:lpstr>
      <vt:lpstr>Protocol for assessment of the fetal nasal bone</vt:lpstr>
      <vt:lpstr>Down`s syndrome</vt:lpstr>
      <vt:lpstr>Interpreting Nasal Bone </vt:lpstr>
      <vt:lpstr>Open Spina Bifida </vt:lpstr>
      <vt:lpstr>Intracranial Translucency</vt:lpstr>
      <vt:lpstr>1ST Trimester Detectable Abnormalities</vt:lpstr>
      <vt:lpstr>Detectable abnormalities</vt:lpstr>
      <vt:lpstr>Slide 29</vt:lpstr>
      <vt:lpstr>Slide 30</vt:lpstr>
      <vt:lpstr>1st trimester Undetectable abnormalities </vt:lpstr>
      <vt:lpstr>Slide 32</vt:lpstr>
      <vt:lpstr>Ductus Venosus</vt:lpstr>
      <vt:lpstr>Protocol for the assessment of the ductus venosus </vt:lpstr>
      <vt:lpstr>Slide 35</vt:lpstr>
      <vt:lpstr>Interpretation of Ductus </vt:lpstr>
      <vt:lpstr> DUCTUS VENOSUS FLOW </vt:lpstr>
      <vt:lpstr>Tricuspid valve</vt:lpstr>
      <vt:lpstr>Tricuspid Regurgitation</vt:lpstr>
      <vt:lpstr>Interpretation of Tricuspid regurgitation</vt:lpstr>
      <vt:lpstr>Uterine artery PI</vt:lpstr>
      <vt:lpstr>Protocol for first-trimester measurement of the uterine artery PI</vt:lpstr>
      <vt:lpstr>Slide 43</vt:lpstr>
      <vt:lpstr>Interpretation of Uterine artery </vt:lpstr>
      <vt:lpstr>Statistics </vt:lpstr>
      <vt:lpstr>Early Screening for Miscarriage and Stillbirth</vt:lpstr>
      <vt:lpstr>Early Screening for Preeclampsia</vt:lpstr>
      <vt:lpstr>PRE ECLAMPSIA</vt:lpstr>
      <vt:lpstr>Preecl  …. contd</vt:lpstr>
      <vt:lpstr>GDM</vt:lpstr>
      <vt:lpstr>SGA</vt:lpstr>
      <vt:lpstr>Preterm delivery </vt:lpstr>
      <vt:lpstr>Preterm</vt:lpstr>
      <vt:lpstr>Protocol  to refresh now</vt:lpstr>
      <vt:lpstr>Aim </vt:lpstr>
      <vt:lpstr>2nd trimester screening </vt:lpstr>
      <vt:lpstr>2nd trimester Screening</vt:lpstr>
      <vt:lpstr>Conclusion</vt:lpstr>
      <vt:lpstr>Screen early  Adequate knowledge Gain expertise Prevent complications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Inversion of antenatal pyramid</dc:title>
  <dc:creator>DELL</dc:creator>
  <cp:lastModifiedBy> </cp:lastModifiedBy>
  <cp:revision>170</cp:revision>
  <dcterms:created xsi:type="dcterms:W3CDTF">2006-08-16T00:00:00Z</dcterms:created>
  <dcterms:modified xsi:type="dcterms:W3CDTF">2012-11-15T14:56:25Z</dcterms:modified>
</cp:coreProperties>
</file>